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4" r:id="rId3"/>
    <p:sldId id="266" r:id="rId4"/>
    <p:sldId id="267" r:id="rId5"/>
    <p:sldId id="268" r:id="rId6"/>
    <p:sldId id="277" r:id="rId7"/>
    <p:sldId id="270" r:id="rId8"/>
    <p:sldId id="271" r:id="rId9"/>
    <p:sldId id="272" r:id="rId10"/>
    <p:sldId id="273" r:id="rId11"/>
    <p:sldId id="275" r:id="rId12"/>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07A"/>
    <a:srgbClr val="50535A"/>
    <a:srgbClr val="40175B"/>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49"/>
    <p:restoredTop sz="94353"/>
  </p:normalViewPr>
  <p:slideViewPr>
    <p:cSldViewPr snapToGrid="0" snapToObjects="1">
      <p:cViewPr varScale="1">
        <p:scale>
          <a:sx n="91" d="100"/>
          <a:sy n="91" d="100"/>
        </p:scale>
        <p:origin x="582"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1"/>
            <a:ext cx="7772400" cy="1102519"/>
          </a:xfrm>
        </p:spPr>
        <p:txBody>
          <a:bodyPr/>
          <a:lstStyle/>
          <a:p>
            <a:r>
              <a:rPr lang="fr-FR"/>
              <a:t>Cliquez et modifiez le titre</a:t>
            </a:r>
          </a:p>
        </p:txBody>
      </p:sp>
      <p:sp>
        <p:nvSpPr>
          <p:cNvPr id="3" name="Sous-titr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bg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259985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a:xfrm>
            <a:off x="457200" y="1200151"/>
            <a:ext cx="8229600" cy="3394472"/>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5" name="Espace réservé du pied de page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337775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80"/>
            <a:ext cx="2057400" cy="4388644"/>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05980"/>
            <a:ext cx="6019800" cy="438864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5" name="Espace réservé du pied de page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62210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7ABB4-DF30-EA4D-A358-1C967BE8F6DB}"/>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14A321C-464B-F04E-ACB1-968CF9DF9324}"/>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Espace réservé de la date 3">
            <a:extLst>
              <a:ext uri="{FF2B5EF4-FFF2-40B4-BE49-F238E27FC236}">
                <a16:creationId xmlns:a16="http://schemas.microsoft.com/office/drawing/2014/main" id="{7D52726F-31C5-204D-BF45-219921280555}"/>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5" name="Espace réservé du pied de page 4">
            <a:extLst>
              <a:ext uri="{FF2B5EF4-FFF2-40B4-BE49-F238E27FC236}">
                <a16:creationId xmlns:a16="http://schemas.microsoft.com/office/drawing/2014/main" id="{9F60850B-7C47-8848-B53B-C06FD4CDAE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AFDCFEF-A2D7-C241-83B7-CF7AB3E638D2}"/>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1259335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ABE44-2264-8D43-806A-11FA877A9A4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18C731-361E-2346-881F-97B6F06EB979}"/>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F611B8-DCA5-FA4C-B91B-56D1A65059D6}"/>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5" name="Espace réservé du pied de page 4">
            <a:extLst>
              <a:ext uri="{FF2B5EF4-FFF2-40B4-BE49-F238E27FC236}">
                <a16:creationId xmlns:a16="http://schemas.microsoft.com/office/drawing/2014/main" id="{4BEF57C7-F6F9-B14C-97C6-8F6BD18727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E077768-5165-0D41-9B0C-AE39DDF356C3}"/>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375508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2E1AE-7EFE-0C44-80B1-ADA0638E7366}"/>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0A9677-18BE-7943-82D8-8B11B4ECBA23}"/>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05AF3A8D-BE40-694D-8759-ED0A9A604D57}"/>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5" name="Espace réservé du pied de page 4">
            <a:extLst>
              <a:ext uri="{FF2B5EF4-FFF2-40B4-BE49-F238E27FC236}">
                <a16:creationId xmlns:a16="http://schemas.microsoft.com/office/drawing/2014/main" id="{F87276E7-7BD1-3D4A-8FE6-50F02BCBB1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C6321B-C58D-ED42-9847-37D2BBDF3338}"/>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229957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A5C9F-5896-CD44-9E33-97F2A76A41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773B36-DC7F-744D-B44C-9B6687075AB3}"/>
              </a:ext>
            </a:extLst>
          </p:cNvPr>
          <p:cNvSpPr>
            <a:spLocks noGrp="1"/>
          </p:cNvSpPr>
          <p:nvPr>
            <p:ph sz="half" idx="1"/>
          </p:nvPr>
        </p:nvSpPr>
        <p:spPr>
          <a:xfrm>
            <a:off x="62865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3651B05-0DDA-3D4E-AA25-FF94F1E7D441}"/>
              </a:ext>
            </a:extLst>
          </p:cNvPr>
          <p:cNvSpPr>
            <a:spLocks noGrp="1"/>
          </p:cNvSpPr>
          <p:nvPr>
            <p:ph sz="half" idx="2"/>
          </p:nvPr>
        </p:nvSpPr>
        <p:spPr>
          <a:xfrm>
            <a:off x="4648200" y="1370013"/>
            <a:ext cx="3867150" cy="32623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088D79E-20C6-EB47-9B40-47713032B6B8}"/>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6" name="Espace réservé du pied de page 5">
            <a:extLst>
              <a:ext uri="{FF2B5EF4-FFF2-40B4-BE49-F238E27FC236}">
                <a16:creationId xmlns:a16="http://schemas.microsoft.com/office/drawing/2014/main" id="{E26D993D-84C2-8C43-B7E3-752F5C1804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2A1F68C-1657-2B48-BE2C-D6F98094A574}"/>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263674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8303C-ECDC-4444-9F92-5F4FDACFA381}"/>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FC04DC2F-D648-E24E-A2FB-39AC3DB190B4}"/>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A480F625-6B94-8949-8818-BD725BD958D9}"/>
              </a:ext>
            </a:extLst>
          </p:cNvPr>
          <p:cNvSpPr>
            <a:spLocks noGrp="1"/>
          </p:cNvSpPr>
          <p:nvPr>
            <p:ph sz="half" idx="2"/>
          </p:nvPr>
        </p:nvSpPr>
        <p:spPr>
          <a:xfrm>
            <a:off x="630238" y="1879600"/>
            <a:ext cx="3868737"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5967EB3-1471-4348-88DD-D800A58C739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A6A1730-1E09-8A40-8C56-80ED65FFF0E5}"/>
              </a:ext>
            </a:extLst>
          </p:cNvPr>
          <p:cNvSpPr>
            <a:spLocks noGrp="1"/>
          </p:cNvSpPr>
          <p:nvPr>
            <p:ph sz="quarter" idx="4"/>
          </p:nvPr>
        </p:nvSpPr>
        <p:spPr>
          <a:xfrm>
            <a:off x="4629150" y="1879600"/>
            <a:ext cx="3887788" cy="27622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3F9DBC1-1F9A-6448-B80C-5DCC0500A1CC}"/>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8" name="Espace réservé du pied de page 7">
            <a:extLst>
              <a:ext uri="{FF2B5EF4-FFF2-40B4-BE49-F238E27FC236}">
                <a16:creationId xmlns:a16="http://schemas.microsoft.com/office/drawing/2014/main" id="{45FAC74B-CA9B-404F-BACD-E98524EA802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3AB15BC-A41B-F04D-8BC5-28420D157E8E}"/>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3819931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F96FA5-E413-6F42-89C2-1C686D44951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CF65CC1-A917-BA46-AEDA-D49CB47CC8A9}"/>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4" name="Espace réservé du pied de page 3">
            <a:extLst>
              <a:ext uri="{FF2B5EF4-FFF2-40B4-BE49-F238E27FC236}">
                <a16:creationId xmlns:a16="http://schemas.microsoft.com/office/drawing/2014/main" id="{58ADE00B-6C50-F94E-B775-5FE50BA1170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5C3D8E8-77B3-B141-85C1-07A37F0BD44B}"/>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3841305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44C36E1-293A-F540-B349-BCA1F327256E}"/>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3" name="Espace réservé du pied de page 2">
            <a:extLst>
              <a:ext uri="{FF2B5EF4-FFF2-40B4-BE49-F238E27FC236}">
                <a16:creationId xmlns:a16="http://schemas.microsoft.com/office/drawing/2014/main" id="{67913B75-744B-8447-8997-42664E0EB9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A55ABB7-F67E-5343-A11C-3E1B4D666166}"/>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1791280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BD014-B194-A64B-8E60-A7BF0208A91A}"/>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0CD9164-4E91-3546-ACFA-6D3BD281991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762F56B-E27B-334D-B962-28E06712A55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D7EF6DD-C561-8549-B90A-882D719A82AC}"/>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6" name="Espace réservé du pied de page 5">
            <a:extLst>
              <a:ext uri="{FF2B5EF4-FFF2-40B4-BE49-F238E27FC236}">
                <a16:creationId xmlns:a16="http://schemas.microsoft.com/office/drawing/2014/main" id="{B4506FD2-E3F2-104C-88A5-4B36DFDA790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03F7E8A-BB60-D148-A673-6C9BEB4B9F98}"/>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3511288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a:xfrm>
            <a:off x="457200" y="1200151"/>
            <a:ext cx="8229600" cy="339447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5" name="Espace réservé du pied de page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1621323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85D4F-6CB9-B945-93E9-69D25DCDDCCE}"/>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e l’image 2">
            <a:extLst>
              <a:ext uri="{FF2B5EF4-FFF2-40B4-BE49-F238E27FC236}">
                <a16:creationId xmlns:a16="http://schemas.microsoft.com/office/drawing/2014/main" id="{BCFBC9E8-5688-7649-8B62-DBE5FF98D728}"/>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8434B0A-8EA5-724F-8209-EF195978547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0C7E982-0773-334B-B038-63DBAEAAC454}"/>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6" name="Espace réservé du pied de page 5">
            <a:extLst>
              <a:ext uri="{FF2B5EF4-FFF2-40B4-BE49-F238E27FC236}">
                <a16:creationId xmlns:a16="http://schemas.microsoft.com/office/drawing/2014/main" id="{F7BE2655-B0AA-4E42-8DDC-C429C0FA16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7989FB-46DA-4046-808F-A1B6972BDACB}"/>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3565117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583D1-0382-AF49-A7BE-B82C62FB8F2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5A75199-0EED-8749-A035-E9CF23DA724B}"/>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8C2AF4D-5090-7C4E-AE2E-564AAAA83693}"/>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5" name="Espace réservé du pied de page 4">
            <a:extLst>
              <a:ext uri="{FF2B5EF4-FFF2-40B4-BE49-F238E27FC236}">
                <a16:creationId xmlns:a16="http://schemas.microsoft.com/office/drawing/2014/main" id="{648E364C-B18A-274E-A3FF-F8E46D411A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39CED7-4E77-0A42-A9E6-7F306B002F2A}"/>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2210766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C585975-9163-9E4F-847A-DDF7B0D61F55}"/>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7E45D55-ADEF-D640-A63E-255D348E832B}"/>
              </a:ext>
            </a:extLst>
          </p:cNvPr>
          <p:cNvSpPr>
            <a:spLocks noGrp="1"/>
          </p:cNvSpPr>
          <p:nvPr>
            <p:ph type="body" orient="vert" idx="1"/>
          </p:nvPr>
        </p:nvSpPr>
        <p:spPr>
          <a:xfrm>
            <a:off x="628650" y="274638"/>
            <a:ext cx="5762625" cy="435768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ADAF39-0546-F041-8282-5AC199542343}"/>
              </a:ext>
            </a:extLst>
          </p:cNvPr>
          <p:cNvSpPr>
            <a:spLocks noGrp="1"/>
          </p:cNvSpPr>
          <p:nvPr>
            <p:ph type="dt" sz="half" idx="10"/>
          </p:nvPr>
        </p:nvSpPr>
        <p:spPr/>
        <p:txBody>
          <a:bodyPr/>
          <a:lstStyle/>
          <a:p>
            <a:fld id="{E8D7426E-25DC-5049-A7E2-29F542F6A534}" type="datetimeFigureOut">
              <a:rPr lang="fr-FR" smtClean="0"/>
              <a:t>01/06/2019</a:t>
            </a:fld>
            <a:endParaRPr lang="fr-FR"/>
          </a:p>
        </p:txBody>
      </p:sp>
      <p:sp>
        <p:nvSpPr>
          <p:cNvPr id="5" name="Espace réservé du pied de page 4">
            <a:extLst>
              <a:ext uri="{FF2B5EF4-FFF2-40B4-BE49-F238E27FC236}">
                <a16:creationId xmlns:a16="http://schemas.microsoft.com/office/drawing/2014/main" id="{75C54C15-DA18-7E4A-A6DB-1E66039645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2DA48E-A2C0-2C4B-B537-32F0A4215966}"/>
              </a:ext>
            </a:extLst>
          </p:cNvPr>
          <p:cNvSpPr>
            <a:spLocks noGrp="1"/>
          </p:cNvSpPr>
          <p:nvPr>
            <p:ph type="sldNum" sz="quarter" idx="12"/>
          </p:nvPr>
        </p:nvSpPr>
        <p:spPr/>
        <p:txBody>
          <a:bodyPr/>
          <a:lstStyle/>
          <a:p>
            <a:fld id="{6F7119DB-B641-7043-A449-667A412CA14E}" type="slidenum">
              <a:rPr lang="fr-FR" smtClean="0"/>
              <a:t>‹#›</a:t>
            </a:fld>
            <a:endParaRPr lang="fr-FR"/>
          </a:p>
        </p:txBody>
      </p:sp>
    </p:spTree>
    <p:extLst>
      <p:ext uri="{BB962C8B-B14F-4D97-AF65-F5344CB8AC3E}">
        <p14:creationId xmlns:p14="http://schemas.microsoft.com/office/powerpoint/2010/main" val="1064089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Cliquez et modifiez le titre</a:t>
            </a:r>
          </a:p>
        </p:txBody>
      </p:sp>
      <p:sp>
        <p:nvSpPr>
          <p:cNvPr id="3" name="Espace réservé du texte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5" name="Espace réservé du pied de page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3580370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6" name="Espace réservé du pied de page 5"/>
          <p:cNvSpPr>
            <a:spLocks noGrp="1"/>
          </p:cNvSpPr>
          <p:nvPr>
            <p:ph type="ftr" sz="quarter" idx="11"/>
          </p:nvPr>
        </p:nvSpPr>
        <p:spPr>
          <a:xfrm>
            <a:off x="3124200" y="4767264"/>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200641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30" y="1151335"/>
            <a:ext cx="4041775" cy="47982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30"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8" name="Espace réservé du pied de page 7"/>
          <p:cNvSpPr>
            <a:spLocks noGrp="1"/>
          </p:cNvSpPr>
          <p:nvPr>
            <p:ph type="ftr" sz="quarter" idx="11"/>
          </p:nvPr>
        </p:nvSpPr>
        <p:spPr>
          <a:xfrm>
            <a:off x="3124200" y="4767264"/>
            <a:ext cx="2895600" cy="273844"/>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2088760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4" name="Espace réservé du pied de page 3"/>
          <p:cNvSpPr>
            <a:spLocks noGrp="1"/>
          </p:cNvSpPr>
          <p:nvPr>
            <p:ph type="ftr" sz="quarter" idx="11"/>
          </p:nvPr>
        </p:nvSpPr>
        <p:spPr>
          <a:xfrm>
            <a:off x="3124200" y="4767264"/>
            <a:ext cx="2895600" cy="273844"/>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114092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3" name="Espace réservé du pied de page 2"/>
          <p:cNvSpPr>
            <a:spLocks noGrp="1"/>
          </p:cNvSpPr>
          <p:nvPr>
            <p:ph type="ftr" sz="quarter" idx="11"/>
          </p:nvPr>
        </p:nvSpPr>
        <p:spPr>
          <a:xfrm>
            <a:off x="3124200" y="4767264"/>
            <a:ext cx="2895600" cy="273844"/>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1629811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5" y="204787"/>
            <a:ext cx="3008313" cy="871538"/>
          </a:xfrm>
        </p:spPr>
        <p:txBody>
          <a:bodyPr anchor="b"/>
          <a:lstStyle>
            <a:lvl1pPr algn="l">
              <a:defRPr sz="1500" b="1"/>
            </a:lvl1pPr>
          </a:lstStyle>
          <a:p>
            <a:r>
              <a:rPr lang="fr-FR"/>
              <a:t>Cliquez et modifiez le titre</a:t>
            </a:r>
          </a:p>
        </p:txBody>
      </p:sp>
      <p:sp>
        <p:nvSpPr>
          <p:cNvPr id="3" name="Espace réservé du contenu 2"/>
          <p:cNvSpPr>
            <a:spLocks noGrp="1"/>
          </p:cNvSpPr>
          <p:nvPr>
            <p:ph idx="1"/>
          </p:nvPr>
        </p:nvSpPr>
        <p:spPr>
          <a:xfrm>
            <a:off x="3575050" y="204790"/>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5" y="1076328"/>
            <a:ext cx="3008313" cy="351829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6" name="Espace réservé du pied de page 5"/>
          <p:cNvSpPr>
            <a:spLocks noGrp="1"/>
          </p:cNvSpPr>
          <p:nvPr>
            <p:ph type="ftr" sz="quarter" idx="11"/>
          </p:nvPr>
        </p:nvSpPr>
        <p:spPr>
          <a:xfrm>
            <a:off x="3124200" y="4767264"/>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57011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1500" b="1"/>
            </a:lvl1pPr>
          </a:lstStyle>
          <a:p>
            <a:r>
              <a:rPr lang="fr-FR"/>
              <a:t>Cliquez et modifiez le titre</a:t>
            </a:r>
          </a:p>
        </p:txBody>
      </p:sp>
      <p:sp>
        <p:nvSpPr>
          <p:cNvPr id="3" name="Espace réservé pour une image  2"/>
          <p:cNvSpPr>
            <a:spLocks noGrp="1"/>
          </p:cNvSpPr>
          <p:nvPr>
            <p:ph type="pic" idx="1"/>
          </p:nvPr>
        </p:nvSpPr>
        <p:spPr>
          <a:xfrm>
            <a:off x="1792288" y="459581"/>
            <a:ext cx="5486400" cy="3086100"/>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fr-FR"/>
          </a:p>
        </p:txBody>
      </p:sp>
      <p:sp>
        <p:nvSpPr>
          <p:cNvPr id="4" name="Espace réservé du texte 3"/>
          <p:cNvSpPr>
            <a:spLocks noGrp="1"/>
          </p:cNvSpPr>
          <p:nvPr>
            <p:ph type="body" sz="half" idx="2"/>
          </p:nvPr>
        </p:nvSpPr>
        <p:spPr>
          <a:xfrm>
            <a:off x="1792288" y="4025505"/>
            <a:ext cx="5486400" cy="603647"/>
          </a:xfrm>
          <a:prstGeom prst="rect">
            <a:avLst/>
          </a:prstGeo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4767264"/>
            <a:ext cx="2133600" cy="273844"/>
          </a:xfrm>
          <a:prstGeom prst="rect">
            <a:avLst/>
          </a:prstGeom>
        </p:spPr>
        <p:txBody>
          <a:bodyPr/>
          <a:lstStyle/>
          <a:p>
            <a:fld id="{877C05C7-0D1D-084A-AE34-F95E1AA39744}" type="datetimeFigureOut">
              <a:rPr lang="fr-FR" smtClean="0"/>
              <a:t>01/06/2019</a:t>
            </a:fld>
            <a:endParaRPr lang="fr-FR"/>
          </a:p>
        </p:txBody>
      </p:sp>
      <p:sp>
        <p:nvSpPr>
          <p:cNvPr id="6" name="Espace réservé du pied de page 5"/>
          <p:cNvSpPr>
            <a:spLocks noGrp="1"/>
          </p:cNvSpPr>
          <p:nvPr>
            <p:ph type="ftr" sz="quarter" idx="11"/>
          </p:nvPr>
        </p:nvSpPr>
        <p:spPr>
          <a:xfrm>
            <a:off x="3124200" y="4767264"/>
            <a:ext cx="2895600" cy="273844"/>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4767264"/>
            <a:ext cx="2133600" cy="273844"/>
          </a:xfrm>
          <a:prstGeom prst="rect">
            <a:avLst/>
          </a:prstGeom>
        </p:spPr>
        <p:txBody>
          <a:bodyPr/>
          <a:lstStyle/>
          <a:p>
            <a:fld id="{B0E66C5B-AC82-CA45-BFC3-45117F64A1B2}" type="slidenum">
              <a:rPr lang="fr-FR" smtClean="0"/>
              <a:t>‹#›</a:t>
            </a:fld>
            <a:endParaRPr lang="fr-FR"/>
          </a:p>
        </p:txBody>
      </p:sp>
    </p:spTree>
    <p:extLst>
      <p:ext uri="{BB962C8B-B14F-4D97-AF65-F5344CB8AC3E}">
        <p14:creationId xmlns:p14="http://schemas.microsoft.com/office/powerpoint/2010/main" val="23857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910088"/>
            <a:ext cx="8229600" cy="857250"/>
          </a:xfrm>
          <a:prstGeom prst="rect">
            <a:avLst/>
          </a:prstGeom>
        </p:spPr>
        <p:txBody>
          <a:bodyPr vert="horz" lIns="91440" tIns="45720" rIns="91440" bIns="45720" rtlCol="0" anchor="ctr">
            <a:normAutofit/>
          </a:bodyPr>
          <a:lstStyle/>
          <a:p>
            <a:r>
              <a:rPr lang="fr-FR"/>
              <a:t>Cliquez et modifiez le titre</a:t>
            </a:r>
          </a:p>
        </p:txBody>
      </p:sp>
    </p:spTree>
    <p:extLst>
      <p:ext uri="{BB962C8B-B14F-4D97-AF65-F5344CB8AC3E}">
        <p14:creationId xmlns:p14="http://schemas.microsoft.com/office/powerpoint/2010/main" val="1335926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892" rtl="0" eaLnBrk="1" latinLnBrk="0" hangingPunct="1">
        <a:spcBef>
          <a:spcPct val="0"/>
        </a:spcBef>
        <a:buNone/>
        <a:defRPr sz="3300" b="0" i="0" kern="1200">
          <a:solidFill>
            <a:schemeClr val="bg1"/>
          </a:solidFill>
          <a:latin typeface="+mn-lt"/>
          <a:ea typeface="+mj-ea"/>
          <a:cs typeface="+mj-cs"/>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9D200B2-5008-C743-9748-58D9CF99F6C1}"/>
              </a:ext>
            </a:extLst>
          </p:cNvPr>
          <p:cNvSpPr>
            <a:spLocks noGrp="1"/>
          </p:cNvSpPr>
          <p:nvPr>
            <p:ph type="title"/>
          </p:nvPr>
        </p:nvSpPr>
        <p:spPr>
          <a:xfrm>
            <a:off x="1030433" y="124696"/>
            <a:ext cx="7886700" cy="609600"/>
          </a:xfrm>
          <a:prstGeom prst="rect">
            <a:avLst/>
          </a:prstGeom>
        </p:spPr>
        <p:txBody>
          <a:bodyPr vert="horz" lIns="91440" tIns="45720" rIns="91440" bIns="45720" rtlCol="0" anchor="b">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80ADB5E-EC92-0E4B-A807-D2A96D9ADF9B}"/>
              </a:ext>
            </a:extLst>
          </p:cNvPr>
          <p:cNvSpPr>
            <a:spLocks noGrp="1"/>
          </p:cNvSpPr>
          <p:nvPr>
            <p:ph type="body" idx="1"/>
          </p:nvPr>
        </p:nvSpPr>
        <p:spPr>
          <a:xfrm>
            <a:off x="628650" y="1106777"/>
            <a:ext cx="7886700" cy="326231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C318D4-87E3-BB44-B2AB-CAA57690AB1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E8D7426E-25DC-5049-A7E2-29F542F6A534}" type="datetimeFigureOut">
              <a:rPr lang="fr-FR" smtClean="0"/>
              <a:t>01/06/2019</a:t>
            </a:fld>
            <a:endParaRPr lang="fr-FR"/>
          </a:p>
        </p:txBody>
      </p:sp>
      <p:sp>
        <p:nvSpPr>
          <p:cNvPr id="5" name="Espace réservé du pied de page 4">
            <a:extLst>
              <a:ext uri="{FF2B5EF4-FFF2-40B4-BE49-F238E27FC236}">
                <a16:creationId xmlns:a16="http://schemas.microsoft.com/office/drawing/2014/main" id="{9FAAB64E-9EAC-5C42-A452-1ED093829FCA}"/>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313382-172B-524A-A59D-B14268DA3970}"/>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F7119DB-B641-7043-A449-667A412CA14E}" type="slidenum">
              <a:rPr lang="fr-FR" smtClean="0"/>
              <a:t>‹#›</a:t>
            </a:fld>
            <a:endParaRPr lang="fr-FR"/>
          </a:p>
        </p:txBody>
      </p:sp>
    </p:spTree>
    <p:extLst>
      <p:ext uri="{BB962C8B-B14F-4D97-AF65-F5344CB8AC3E}">
        <p14:creationId xmlns:p14="http://schemas.microsoft.com/office/powerpoint/2010/main" val="1771901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2800" b="0" i="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file:///C:\Users\Ahmed%20Ashraf\Desktop\PCI%20after%20TAVI\New%20folder%20(2)\Ali%20Abdel%20Aziz%20Ali_(S25_F1-73).avi" TargetMode="External"/><Relationship Id="rId1" Type="http://schemas.microsoft.com/office/2007/relationships/media" Target="file:///C:\Users\Ahmed%20Ashraf\Desktop\PCI%20after%20TAVI\New%20folder%20(2)\Ali%20Abdel%20Aziz%20Ali_(S25_F1-73).avi"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30631-C8D3-5F41-8917-EE00FA9B0C28}"/>
              </a:ext>
            </a:extLst>
          </p:cNvPr>
          <p:cNvSpPr>
            <a:spLocks noGrp="1"/>
          </p:cNvSpPr>
          <p:nvPr>
            <p:ph type="title"/>
          </p:nvPr>
        </p:nvSpPr>
        <p:spPr/>
        <p:txBody>
          <a:bodyPr>
            <a:normAutofit fontScale="90000"/>
          </a:bodyPr>
          <a:lstStyle/>
          <a:p>
            <a:r>
              <a:rPr lang="fr-FR" dirty="0" smtClean="0"/>
              <a:t>Post TAVI PCI for </a:t>
            </a:r>
            <a:r>
              <a:rPr lang="fr-FR" dirty="0" err="1" smtClean="0"/>
              <a:t>Inferior</a:t>
            </a:r>
            <a:r>
              <a:rPr lang="fr-FR" dirty="0" smtClean="0"/>
              <a:t> </a:t>
            </a:r>
            <a:r>
              <a:rPr lang="fr-FR" dirty="0" err="1" smtClean="0"/>
              <a:t>Infarction</a:t>
            </a:r>
            <a:r>
              <a:rPr lang="fr-FR" dirty="0" smtClean="0"/>
              <a:t>, The challenge</a:t>
            </a:r>
            <a:endParaRPr lang="fr-FR" dirty="0"/>
          </a:p>
        </p:txBody>
      </p:sp>
    </p:spTree>
    <p:extLst>
      <p:ext uri="{BB962C8B-B14F-4D97-AF65-F5344CB8AC3E}">
        <p14:creationId xmlns:p14="http://schemas.microsoft.com/office/powerpoint/2010/main" val="115292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l="365" t="16667" r="64861" b="30208"/>
          <a:stretch>
            <a:fillRect/>
          </a:stretch>
        </p:blipFill>
        <p:spPr bwMode="auto">
          <a:xfrm>
            <a:off x="2857501" y="914400"/>
            <a:ext cx="3393281"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641551" y="4180375"/>
            <a:ext cx="7886700" cy="609600"/>
          </a:xfrm>
          <a:prstGeom prst="rect">
            <a:avLst/>
          </a:prstGeom>
        </p:spPr>
        <p:txBody>
          <a:bodyPr/>
          <a:lstStyle>
            <a:lvl1pPr algn="r" defTabSz="914400" rtl="0" eaLnBrk="1" latinLnBrk="0" hangingPunct="1">
              <a:lnSpc>
                <a:spcPct val="90000"/>
              </a:lnSpc>
              <a:spcBef>
                <a:spcPct val="0"/>
              </a:spcBef>
              <a:buNone/>
              <a:defRPr sz="2800" b="0" i="0" kern="1200">
                <a:solidFill>
                  <a:schemeClr val="bg1"/>
                </a:solidFill>
                <a:latin typeface="+mn-lt"/>
                <a:ea typeface="+mj-ea"/>
                <a:cs typeface="+mj-cs"/>
              </a:defRPr>
            </a:lvl1pPr>
          </a:lstStyle>
          <a:p>
            <a:pPr algn="l"/>
            <a:r>
              <a:rPr lang="en-US" altLang="en-US" dirty="0" smtClean="0">
                <a:solidFill>
                  <a:srgbClr val="FF0000"/>
                </a:solidFill>
              </a:rPr>
              <a:t>Final Result</a:t>
            </a:r>
          </a:p>
        </p:txBody>
      </p:sp>
    </p:spTree>
    <p:extLst>
      <p:ext uri="{BB962C8B-B14F-4D97-AF65-F5344CB8AC3E}">
        <p14:creationId xmlns:p14="http://schemas.microsoft.com/office/powerpoint/2010/main" val="62973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43050" y="514350"/>
            <a:ext cx="5943600" cy="1428750"/>
          </a:xfrm>
        </p:spPr>
        <p:txBody>
          <a:bodyPr/>
          <a:lstStyle/>
          <a:p>
            <a:pPr eaLnBrk="1" hangingPunct="1"/>
            <a:r>
              <a:rPr lang="en-US" altLang="en-US" b="1" i="1" smtClean="0"/>
              <a:t>Personal History:</a:t>
            </a:r>
            <a:endParaRPr lang="en-US" altLang="en-US" sz="1650" b="1" i="1"/>
          </a:p>
        </p:txBody>
      </p:sp>
      <p:sp>
        <p:nvSpPr>
          <p:cNvPr id="5123" name="Content Placeholder 2"/>
          <p:cNvSpPr>
            <a:spLocks noGrp="1"/>
          </p:cNvSpPr>
          <p:nvPr>
            <p:ph idx="1"/>
          </p:nvPr>
        </p:nvSpPr>
        <p:spPr>
          <a:xfrm>
            <a:off x="1170590" y="873016"/>
            <a:ext cx="6172200" cy="2457450"/>
          </a:xfrm>
        </p:spPr>
        <p:txBody>
          <a:bodyPr rtlCol="0">
            <a:noAutofit/>
          </a:bodyPr>
          <a:lstStyle/>
          <a:p>
            <a:pPr marL="257180" indent="-257180" algn="just" defTabSz="342905">
              <a:lnSpc>
                <a:spcPct val="200000"/>
              </a:lnSpc>
              <a:buClr>
                <a:schemeClr val="bg2">
                  <a:lumMod val="40000"/>
                  <a:lumOff val="60000"/>
                </a:schemeClr>
              </a:buClr>
              <a:buFont typeface="Wingdings 3" charset="2"/>
              <a:buChar char=""/>
              <a:defRPr/>
            </a:pPr>
            <a:r>
              <a:rPr lang="en-US" altLang="en-US" sz="1875" dirty="0">
                <a:solidFill>
                  <a:srgbClr val="FF0000"/>
                </a:solidFill>
                <a:latin typeface="Times New Roman" panose="02020603050405020304" pitchFamily="18" charset="0"/>
                <a:cs typeface="Times New Roman" panose="02020603050405020304" pitchFamily="18" charset="0"/>
              </a:rPr>
              <a:t>60 year / male.</a:t>
            </a:r>
          </a:p>
          <a:p>
            <a:pPr marL="257180" indent="-257180" algn="just" defTabSz="342905">
              <a:lnSpc>
                <a:spcPct val="200000"/>
              </a:lnSpc>
              <a:buClr>
                <a:schemeClr val="bg2">
                  <a:lumMod val="40000"/>
                  <a:lumOff val="60000"/>
                </a:schemeClr>
              </a:buClr>
              <a:buFont typeface="Wingdings 3" charset="2"/>
              <a:buChar char=""/>
              <a:defRPr/>
            </a:pPr>
            <a:r>
              <a:rPr lang="en-US" altLang="en-US" sz="1875" dirty="0">
                <a:solidFill>
                  <a:srgbClr val="FF0000"/>
                </a:solidFill>
                <a:latin typeface="Times New Roman" panose="02020603050405020304" pitchFamily="18" charset="0"/>
                <a:cs typeface="Times New Roman" panose="02020603050405020304" pitchFamily="18" charset="0"/>
              </a:rPr>
              <a:t>Risk factors:</a:t>
            </a:r>
          </a:p>
          <a:p>
            <a:pPr marL="257180" indent="-257180" algn="just" defTabSz="342905">
              <a:lnSpc>
                <a:spcPct val="200000"/>
              </a:lnSpc>
              <a:buClr>
                <a:schemeClr val="bg2">
                  <a:lumMod val="40000"/>
                  <a:lumOff val="60000"/>
                </a:schemeClr>
              </a:buClr>
              <a:buNone/>
              <a:defRPr/>
            </a:pPr>
            <a:r>
              <a:rPr lang="en-US" altLang="en-US" sz="1875" dirty="0">
                <a:solidFill>
                  <a:srgbClr val="FF0000"/>
                </a:solidFill>
                <a:latin typeface="Times New Roman" panose="02020603050405020304" pitchFamily="18" charset="0"/>
                <a:cs typeface="Times New Roman" panose="02020603050405020304" pitchFamily="18" charset="0"/>
              </a:rPr>
              <a:t>    -DM  / Type II.</a:t>
            </a:r>
          </a:p>
          <a:p>
            <a:pPr marL="257180" indent="-257180" algn="just" defTabSz="342905">
              <a:lnSpc>
                <a:spcPct val="200000"/>
              </a:lnSpc>
              <a:buClr>
                <a:schemeClr val="bg2">
                  <a:lumMod val="40000"/>
                  <a:lumOff val="60000"/>
                </a:schemeClr>
              </a:buClr>
              <a:buNone/>
              <a:defRPr/>
            </a:pPr>
            <a:r>
              <a:rPr lang="en-US" altLang="en-US" sz="1875" dirty="0">
                <a:solidFill>
                  <a:srgbClr val="FF0000"/>
                </a:solidFill>
                <a:latin typeface="Times New Roman" panose="02020603050405020304" pitchFamily="18" charset="0"/>
                <a:cs typeface="Times New Roman" panose="02020603050405020304" pitchFamily="18" charset="0"/>
              </a:rPr>
              <a:t>    - HTN  .</a:t>
            </a:r>
          </a:p>
          <a:p>
            <a:pPr marL="257180" indent="-257180" algn="just" defTabSz="342905">
              <a:lnSpc>
                <a:spcPct val="200000"/>
              </a:lnSpc>
              <a:buClr>
                <a:schemeClr val="bg2">
                  <a:lumMod val="40000"/>
                  <a:lumOff val="60000"/>
                </a:schemeClr>
              </a:buClr>
              <a:buNone/>
              <a:defRPr/>
            </a:pPr>
            <a:r>
              <a:rPr lang="en-US" altLang="en-US" sz="1875" dirty="0">
                <a:solidFill>
                  <a:srgbClr val="FF0000"/>
                </a:solidFill>
                <a:latin typeface="Times New Roman" panose="02020603050405020304" pitchFamily="18" charset="0"/>
                <a:cs typeface="Times New Roman" panose="02020603050405020304" pitchFamily="18" charset="0"/>
              </a:rPr>
              <a:t>    - Smoker , </a:t>
            </a:r>
            <a:r>
              <a:rPr lang="en-US" altLang="en-US" sz="1875" dirty="0" smtClean="0">
                <a:solidFill>
                  <a:srgbClr val="FF0000"/>
                </a:solidFill>
                <a:latin typeface="Times New Roman" panose="02020603050405020304" pitchFamily="18" charset="0"/>
                <a:cs typeface="Times New Roman" panose="02020603050405020304" pitchFamily="18" charset="0"/>
              </a:rPr>
              <a:t>obese</a:t>
            </a:r>
          </a:p>
          <a:p>
            <a:pPr marL="257180" indent="-257180" algn="just" defTabSz="342905">
              <a:lnSpc>
                <a:spcPct val="200000"/>
              </a:lnSpc>
              <a:buClr>
                <a:schemeClr val="bg2">
                  <a:lumMod val="40000"/>
                  <a:lumOff val="60000"/>
                </a:schemeClr>
              </a:buClr>
              <a:buNone/>
              <a:defRPr/>
            </a:pPr>
            <a:r>
              <a:rPr lang="en-US" altLang="en-US" sz="1875" dirty="0" smtClean="0">
                <a:solidFill>
                  <a:srgbClr val="FF0000"/>
                </a:solidFill>
                <a:latin typeface="Times New Roman" panose="02020603050405020304" pitchFamily="18" charset="0"/>
                <a:cs typeface="Times New Roman" panose="02020603050405020304" pitchFamily="18" charset="0"/>
              </a:rPr>
              <a:t>- PCI to proximal LAD 2014 , TAVI 2015</a:t>
            </a:r>
            <a:endParaRPr lang="en-US" altLang="en-US" sz="1875" dirty="0">
              <a:solidFill>
                <a:srgbClr val="FF0000"/>
              </a:solidFill>
              <a:latin typeface="Times New Roman" panose="02020603050405020304" pitchFamily="18" charset="0"/>
              <a:cs typeface="Times New Roman" panose="02020603050405020304" pitchFamily="18" charset="0"/>
            </a:endParaRPr>
          </a:p>
          <a:p>
            <a:pPr marL="257180" indent="-257180" algn="just" defTabSz="342905">
              <a:lnSpc>
                <a:spcPct val="200000"/>
              </a:lnSpc>
              <a:buClr>
                <a:schemeClr val="bg2">
                  <a:lumMod val="40000"/>
                  <a:lumOff val="60000"/>
                </a:schemeClr>
              </a:buClr>
              <a:buNone/>
              <a:defRPr/>
            </a:pPr>
            <a:endParaRPr lang="en-US" altLang="en-US" sz="1875" dirty="0">
              <a:solidFill>
                <a:srgbClr val="FF0000"/>
              </a:solidFill>
              <a:latin typeface="Times New Roman" panose="02020603050405020304" pitchFamily="18" charset="0"/>
              <a:cs typeface="Times New Roman" panose="02020603050405020304" pitchFamily="18" charset="0"/>
            </a:endParaRPr>
          </a:p>
          <a:p>
            <a:pPr marL="257180" indent="-257180" algn="just" defTabSz="342905">
              <a:lnSpc>
                <a:spcPct val="200000"/>
              </a:lnSpc>
              <a:buClr>
                <a:schemeClr val="bg2">
                  <a:lumMod val="40000"/>
                  <a:lumOff val="60000"/>
                </a:schemeClr>
              </a:buClr>
              <a:buNone/>
              <a:defRPr/>
            </a:pPr>
            <a:r>
              <a:rPr lang="en-US" altLang="en-US" sz="1875" dirty="0">
                <a:solidFill>
                  <a:srgbClr val="FF0000"/>
                </a:solidFill>
                <a:latin typeface="Times New Roman" panose="02020603050405020304" pitchFamily="18" charset="0"/>
                <a:cs typeface="Times New Roman" panose="02020603050405020304" pitchFamily="18" charset="0"/>
              </a:rPr>
              <a:t>   </a:t>
            </a:r>
            <a:endParaRPr lang="en-US" altLang="en-US" sz="1875" dirty="0">
              <a:solidFill>
                <a:srgbClr val="FF0000"/>
              </a:solidFill>
            </a:endParaRPr>
          </a:p>
          <a:p>
            <a:pPr marL="257180" indent="-257180" defTabSz="342905">
              <a:buClr>
                <a:schemeClr val="bg2">
                  <a:lumMod val="40000"/>
                  <a:lumOff val="60000"/>
                </a:schemeClr>
              </a:buClr>
              <a:buNone/>
              <a:defRPr/>
            </a:pPr>
            <a:endParaRPr lang="en-US" altLang="en-US" sz="1875" dirty="0">
              <a:solidFill>
                <a:srgbClr val="FF0000"/>
              </a:solidFill>
            </a:endParaRPr>
          </a:p>
        </p:txBody>
      </p:sp>
    </p:spTree>
    <p:extLst>
      <p:ext uri="{BB962C8B-B14F-4D97-AF65-F5344CB8AC3E}">
        <p14:creationId xmlns:p14="http://schemas.microsoft.com/office/powerpoint/2010/main" val="706450477"/>
      </p:ext>
    </p:extLst>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685800"/>
            <a:ext cx="6172200" cy="1028700"/>
          </a:xfrm>
        </p:spPr>
        <p:txBody>
          <a:bodyPr/>
          <a:lstStyle/>
          <a:p>
            <a:pPr eaLnBrk="1" hangingPunct="1"/>
            <a:r>
              <a:rPr lang="en-US" altLang="en-US" b="1" smtClean="0"/>
              <a:t>Complaint : </a:t>
            </a:r>
            <a:r>
              <a:rPr lang="en-US" altLang="en-US" smtClean="0"/>
              <a:t/>
            </a:r>
            <a:br>
              <a:rPr lang="en-US" altLang="en-US" smtClean="0"/>
            </a:br>
            <a:endParaRPr lang="en-US" altLang="en-US" smtClean="0"/>
          </a:p>
        </p:txBody>
      </p:sp>
      <p:sp>
        <p:nvSpPr>
          <p:cNvPr id="8195" name="Content Placeholder 2"/>
          <p:cNvSpPr>
            <a:spLocks noGrp="1"/>
          </p:cNvSpPr>
          <p:nvPr>
            <p:ph idx="1"/>
          </p:nvPr>
        </p:nvSpPr>
        <p:spPr>
          <a:xfrm>
            <a:off x="1657350" y="685800"/>
            <a:ext cx="6172200" cy="4114800"/>
          </a:xfrm>
        </p:spPr>
        <p:txBody>
          <a:bodyPr>
            <a:normAutofit/>
          </a:bodyPr>
          <a:lstStyle/>
          <a:p>
            <a:pPr marL="0" indent="0" eaLnBrk="1" hangingPunct="1">
              <a:buNone/>
            </a:pPr>
            <a:endParaRPr lang="en-US" altLang="en-US" sz="2625" dirty="0">
              <a:solidFill>
                <a:srgbClr val="FF0000"/>
              </a:solidFill>
              <a:latin typeface="Calibri" panose="020F0502020204030204" pitchFamily="34" charset="0"/>
            </a:endParaRPr>
          </a:p>
          <a:p>
            <a:pPr eaLnBrk="1" hangingPunct="1"/>
            <a:r>
              <a:rPr lang="en-US" altLang="en-US" sz="2625" dirty="0" smtClean="0">
                <a:solidFill>
                  <a:srgbClr val="FF0000"/>
                </a:solidFill>
                <a:latin typeface="Calibri" panose="020F0502020204030204" pitchFamily="34" charset="0"/>
              </a:rPr>
              <a:t>Complain :   Exertional </a:t>
            </a:r>
            <a:r>
              <a:rPr lang="en-US" altLang="en-US" sz="2625" dirty="0">
                <a:solidFill>
                  <a:srgbClr val="FF0000"/>
                </a:solidFill>
                <a:latin typeface="Calibri" panose="020F0502020204030204" pitchFamily="34" charset="0"/>
              </a:rPr>
              <a:t>chest </a:t>
            </a:r>
            <a:r>
              <a:rPr lang="en-US" altLang="en-US" sz="2625" dirty="0" smtClean="0">
                <a:solidFill>
                  <a:srgbClr val="FF0000"/>
                </a:solidFill>
                <a:latin typeface="Calibri" panose="020F0502020204030204" pitchFamily="34" charset="0"/>
              </a:rPr>
              <a:t>pain</a:t>
            </a:r>
          </a:p>
          <a:p>
            <a:pPr eaLnBrk="1" hangingPunct="1"/>
            <a:endParaRPr lang="en-US" altLang="en-US" sz="2625" dirty="0">
              <a:solidFill>
                <a:srgbClr val="FF0000"/>
              </a:solidFill>
              <a:latin typeface="Calibri" panose="020F0502020204030204" pitchFamily="34" charset="0"/>
            </a:endParaRPr>
          </a:p>
          <a:p>
            <a:r>
              <a:rPr lang="en-US" altLang="ar-EG" b="1" dirty="0">
                <a:solidFill>
                  <a:srgbClr val="FF0000"/>
                </a:solidFill>
              </a:rPr>
              <a:t>CCU admission  </a:t>
            </a:r>
          </a:p>
          <a:p>
            <a:r>
              <a:rPr lang="en-US" altLang="ar-EG" b="1" dirty="0">
                <a:solidFill>
                  <a:srgbClr val="FF0000"/>
                </a:solidFill>
              </a:rPr>
              <a:t>Diagnosed : NSTEMI , </a:t>
            </a:r>
          </a:p>
          <a:p>
            <a:r>
              <a:rPr lang="en-US" altLang="ar-EG" b="1" dirty="0">
                <a:solidFill>
                  <a:srgbClr val="FF0000"/>
                </a:solidFill>
              </a:rPr>
              <a:t>Labs ( Trop I +</a:t>
            </a:r>
            <a:r>
              <a:rPr lang="en-US" altLang="ar-EG" b="1" dirty="0" err="1">
                <a:solidFill>
                  <a:srgbClr val="FF0000"/>
                </a:solidFill>
              </a:rPr>
              <a:t>ve</a:t>
            </a:r>
            <a:r>
              <a:rPr lang="en-US" altLang="ar-EG" b="1" dirty="0">
                <a:solidFill>
                  <a:srgbClr val="FF0000"/>
                </a:solidFill>
              </a:rPr>
              <a:t> </a:t>
            </a:r>
            <a:r>
              <a:rPr lang="en-US" altLang="ar-EG" b="1">
                <a:solidFill>
                  <a:srgbClr val="FF0000"/>
                </a:solidFill>
              </a:rPr>
              <a:t>, </a:t>
            </a:r>
            <a:r>
              <a:rPr lang="en-US" altLang="ar-EG" b="1" smtClean="0">
                <a:solidFill>
                  <a:srgbClr val="FF0000"/>
                </a:solidFill>
              </a:rPr>
              <a:t>creatinine </a:t>
            </a:r>
            <a:r>
              <a:rPr lang="en-US" altLang="ar-EG" b="1" dirty="0">
                <a:solidFill>
                  <a:srgbClr val="FF0000"/>
                </a:solidFill>
              </a:rPr>
              <a:t>1.7)</a:t>
            </a:r>
          </a:p>
          <a:p>
            <a:pPr eaLnBrk="1" hangingPunct="1"/>
            <a:r>
              <a:rPr lang="en-US" altLang="en-US" sz="2625" dirty="0" smtClean="0">
                <a:solidFill>
                  <a:srgbClr val="FF0000"/>
                </a:solidFill>
                <a:latin typeface="Calibri" panose="020F0502020204030204" pitchFamily="34" charset="0"/>
              </a:rPr>
              <a:t>For coronary angiography and PCI </a:t>
            </a:r>
            <a:r>
              <a:rPr lang="en-US" altLang="en-US" sz="2625" dirty="0">
                <a:solidFill>
                  <a:srgbClr val="FF0000"/>
                </a:solidFill>
                <a:latin typeface="Calibri" panose="020F0502020204030204" pitchFamily="34" charset="0"/>
              </a:rPr>
              <a:t>.</a:t>
            </a:r>
          </a:p>
        </p:txBody>
      </p:sp>
    </p:spTree>
    <p:extLst>
      <p:ext uri="{BB962C8B-B14F-4D97-AF65-F5344CB8AC3E}">
        <p14:creationId xmlns:p14="http://schemas.microsoft.com/office/powerpoint/2010/main" val="238106037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a:xfrm>
            <a:off x="1485901" y="742950"/>
            <a:ext cx="5888831" cy="1371600"/>
          </a:xfrm>
        </p:spPr>
        <p:txBody>
          <a:bodyPr>
            <a:normAutofit fontScale="90000"/>
          </a:bodyPr>
          <a:lstStyle/>
          <a:p>
            <a:pPr eaLnBrk="1" hangingPunct="1"/>
            <a:r>
              <a:rPr lang="en-US" altLang="en-US" smtClean="0"/>
              <a:t>ECG &amp; Echo:</a:t>
            </a:r>
            <a:br>
              <a:rPr lang="en-US" altLang="en-US" smtClean="0"/>
            </a:br>
            <a:endParaRPr lang="en-US" altLang="en-US" smtClean="0"/>
          </a:p>
        </p:txBody>
      </p:sp>
      <p:sp>
        <p:nvSpPr>
          <p:cNvPr id="9219" name="Subtitle 3"/>
          <p:cNvSpPr>
            <a:spLocks noGrp="1"/>
          </p:cNvSpPr>
          <p:nvPr>
            <p:ph type="subTitle" idx="1"/>
          </p:nvPr>
        </p:nvSpPr>
        <p:spPr>
          <a:xfrm>
            <a:off x="776768" y="3550124"/>
            <a:ext cx="7671196" cy="1480782"/>
          </a:xfrm>
        </p:spPr>
        <p:txBody>
          <a:bodyPr rtlCol="0">
            <a:normAutofit fontScale="92500" lnSpcReduction="20000"/>
          </a:bodyPr>
          <a:lstStyle/>
          <a:p>
            <a:pPr defTabSz="342905">
              <a:lnSpc>
                <a:spcPct val="200000"/>
              </a:lnSpc>
              <a:buClr>
                <a:schemeClr val="bg2">
                  <a:lumMod val="40000"/>
                  <a:lumOff val="60000"/>
                </a:schemeClr>
              </a:buClr>
              <a:defRPr/>
            </a:pPr>
            <a:r>
              <a:rPr lang="en-US" altLang="en-US" b="1" dirty="0" smtClean="0">
                <a:solidFill>
                  <a:srgbClr val="FF0000"/>
                </a:solidFill>
              </a:rPr>
              <a:t>EF = 55 % , SWMA ( </a:t>
            </a:r>
            <a:r>
              <a:rPr lang="en-US" altLang="en-US" b="1" dirty="0" err="1" smtClean="0">
                <a:solidFill>
                  <a:srgbClr val="FF0000"/>
                </a:solidFill>
              </a:rPr>
              <a:t>infero</a:t>
            </a:r>
            <a:r>
              <a:rPr lang="en-US" altLang="en-US" b="1" dirty="0" smtClean="0">
                <a:solidFill>
                  <a:srgbClr val="FF0000"/>
                </a:solidFill>
              </a:rPr>
              <a:t>-lateral segments )</a:t>
            </a:r>
          </a:p>
          <a:p>
            <a:pPr defTabSz="342905">
              <a:lnSpc>
                <a:spcPct val="200000"/>
              </a:lnSpc>
              <a:buClr>
                <a:schemeClr val="bg2">
                  <a:lumMod val="40000"/>
                  <a:lumOff val="60000"/>
                </a:schemeClr>
              </a:buClr>
              <a:defRPr/>
            </a:pPr>
            <a:r>
              <a:rPr lang="en-US" altLang="en-US" b="1" dirty="0" smtClean="0">
                <a:solidFill>
                  <a:srgbClr val="FF0000"/>
                </a:solidFill>
              </a:rPr>
              <a:t>LV : 48 X 30 mm</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172" y="714375"/>
            <a:ext cx="611028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078167"/>
      </p:ext>
    </p:extLst>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0" y="1543050"/>
            <a:ext cx="5780484" cy="3600450"/>
          </a:xfrm>
        </p:spPr>
        <p:txBody>
          <a:bodyPr>
            <a:normAutofit fontScale="70000" lnSpcReduction="20000"/>
          </a:bodyPr>
          <a:lstStyle/>
          <a:p>
            <a:pPr>
              <a:defRPr/>
            </a:pPr>
            <a:r>
              <a:rPr lang="en-US" b="1" dirty="0" smtClean="0">
                <a:solidFill>
                  <a:srgbClr val="FF0000"/>
                </a:solidFill>
              </a:rPr>
              <a:t>Perform </a:t>
            </a:r>
            <a:r>
              <a:rPr lang="en-US" b="1" dirty="0">
                <a:solidFill>
                  <a:srgbClr val="FF0000"/>
                </a:solidFill>
              </a:rPr>
              <a:t>aortography to identify the coronary take-off.</a:t>
            </a:r>
          </a:p>
          <a:p>
            <a:pPr>
              <a:defRPr/>
            </a:pPr>
            <a:r>
              <a:rPr lang="en-US" b="1" dirty="0">
                <a:solidFill>
                  <a:srgbClr val="FF0000"/>
                </a:solidFill>
              </a:rPr>
              <a:t>Cannulate the coronary ostia through the middle of the valve frame cell at the level of the coronary takeoff. If there is difficulty with the frame cell directly coaxial to the ostium, use another cell. Avoid cannulation of the ostia from below the coronary takeoff.</a:t>
            </a:r>
          </a:p>
          <a:p>
            <a:pPr>
              <a:defRPr/>
            </a:pPr>
            <a:r>
              <a:rPr lang="en-US" b="1" dirty="0">
                <a:solidFill>
                  <a:srgbClr val="FF0000"/>
                </a:solidFill>
              </a:rPr>
              <a:t>Always remove the guide catheter over a wire.</a:t>
            </a:r>
          </a:p>
          <a:p>
            <a:pPr>
              <a:defRPr/>
            </a:pPr>
            <a:r>
              <a:rPr lang="en-US" b="1" dirty="0">
                <a:solidFill>
                  <a:srgbClr val="FF0000"/>
                </a:solidFill>
              </a:rPr>
              <a:t>Disengage the guide catheter from ostium, then withdraw through the frame cell. If there is difficulty removing the guide catheter from the ostium, use a balloon to disengage prior to pulling.</a:t>
            </a:r>
          </a:p>
          <a:p>
            <a:pPr>
              <a:defRPr/>
            </a:pPr>
            <a:endParaRPr lang="ar-EG" b="1" dirty="0">
              <a:solidFill>
                <a:srgbClr val="FF0000"/>
              </a:solidFill>
            </a:endParaRPr>
          </a:p>
        </p:txBody>
      </p:sp>
      <p:sp>
        <p:nvSpPr>
          <p:cNvPr id="4" name="TextBox 3"/>
          <p:cNvSpPr txBox="1"/>
          <p:nvPr/>
        </p:nvSpPr>
        <p:spPr>
          <a:xfrm>
            <a:off x="1714500" y="766528"/>
            <a:ext cx="5086350" cy="507831"/>
          </a:xfrm>
          <a:prstGeom prst="rect">
            <a:avLst/>
          </a:prstGeom>
          <a:noFill/>
        </p:spPr>
        <p:txBody>
          <a:bodyPr wrap="square" rtlCol="1">
            <a:spAutoFit/>
          </a:bodyPr>
          <a:lstStyle/>
          <a:p>
            <a:pPr algn="ctr"/>
            <a:r>
              <a:rPr lang="en-US" sz="2700" b="1" dirty="0">
                <a:solidFill>
                  <a:srgbClr val="C00000"/>
                </a:solidFill>
              </a:rPr>
              <a:t>Tips and Tricks </a:t>
            </a:r>
            <a:endParaRPr lang="ar-EG" sz="2700" b="1" dirty="0">
              <a:solidFill>
                <a:srgbClr val="C00000"/>
              </a:solidFill>
            </a:endParaRPr>
          </a:p>
        </p:txBody>
      </p:sp>
    </p:spTree>
    <p:extLst>
      <p:ext uri="{BB962C8B-B14F-4D97-AF65-F5344CB8AC3E}">
        <p14:creationId xmlns:p14="http://schemas.microsoft.com/office/powerpoint/2010/main" val="42119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83895" y="4369089"/>
            <a:ext cx="7886700" cy="609600"/>
          </a:xfrm>
        </p:spPr>
        <p:txBody>
          <a:bodyPr/>
          <a:lstStyle/>
          <a:p>
            <a:pPr algn="l"/>
            <a:r>
              <a:rPr lang="en-US" altLang="ar-EG" dirty="0" err="1" smtClean="0"/>
              <a:t>Tryi</a:t>
            </a:r>
            <a:r>
              <a:rPr lang="en-US" altLang="ar-EG" dirty="0" err="1" smtClean="0">
                <a:solidFill>
                  <a:srgbClr val="FF0000"/>
                </a:solidFill>
              </a:rPr>
              <a:t>Trying</a:t>
            </a:r>
            <a:r>
              <a:rPr lang="en-US" altLang="ar-EG" dirty="0" smtClean="0">
                <a:solidFill>
                  <a:srgbClr val="FF0000"/>
                </a:solidFill>
              </a:rPr>
              <a:t> to Cannulate the Right Coronary artery</a:t>
            </a:r>
            <a:endParaRPr lang="ar-EG" altLang="ar-EG" dirty="0" smtClean="0"/>
          </a:p>
        </p:txBody>
      </p:sp>
      <p:pic>
        <p:nvPicPr>
          <p:cNvPr id="11268" name="Picture 3"/>
          <p:cNvPicPr>
            <a:picLocks noChangeAspect="1"/>
          </p:cNvPicPr>
          <p:nvPr/>
        </p:nvPicPr>
        <p:blipFill>
          <a:blip r:embed="rId2">
            <a:extLst>
              <a:ext uri="{28A0092B-C50C-407E-A947-70E740481C1C}">
                <a14:useLocalDpi xmlns:a14="http://schemas.microsoft.com/office/drawing/2010/main" val="0"/>
              </a:ext>
            </a:extLst>
          </a:blip>
          <a:srcRect l="33017" t="34375" r="40630" b="19792"/>
          <a:stretch>
            <a:fillRect/>
          </a:stretch>
        </p:blipFill>
        <p:spPr bwMode="auto">
          <a:xfrm>
            <a:off x="2255545" y="122129"/>
            <a:ext cx="4343400" cy="424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83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41551" y="4485175"/>
            <a:ext cx="7886700" cy="609600"/>
          </a:xfrm>
        </p:spPr>
        <p:txBody>
          <a:bodyPr/>
          <a:lstStyle/>
          <a:p>
            <a:pPr algn="l"/>
            <a:r>
              <a:rPr lang="en-US" altLang="en-US" dirty="0" smtClean="0">
                <a:solidFill>
                  <a:srgbClr val="FF0000"/>
                </a:solidFill>
              </a:rPr>
              <a:t>Wiring the RCA and Anchoring to stabilize the guiding</a:t>
            </a:r>
          </a:p>
        </p:txBody>
      </p:sp>
      <p:pic>
        <p:nvPicPr>
          <p:cNvPr id="3" name="Ali Abdel Aziz Ali_(S25_F1-73).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2490952" y="818493"/>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8984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41551" y="4485175"/>
            <a:ext cx="7886700" cy="609600"/>
          </a:xfrm>
          <a:prstGeom prst="rect">
            <a:avLst/>
          </a:prstGeom>
        </p:spPr>
        <p:txBody>
          <a:bodyPr/>
          <a:lstStyle>
            <a:lvl1pPr algn="r" defTabSz="914400" rtl="0" eaLnBrk="1" latinLnBrk="0" hangingPunct="1">
              <a:lnSpc>
                <a:spcPct val="90000"/>
              </a:lnSpc>
              <a:spcBef>
                <a:spcPct val="0"/>
              </a:spcBef>
              <a:buNone/>
              <a:defRPr sz="2800" b="0" i="0" kern="1200">
                <a:solidFill>
                  <a:schemeClr val="bg1"/>
                </a:solidFill>
                <a:latin typeface="+mn-lt"/>
                <a:ea typeface="+mj-ea"/>
                <a:cs typeface="+mj-cs"/>
              </a:defRPr>
            </a:lvl1pPr>
          </a:lstStyle>
          <a:p>
            <a:pPr algn="l"/>
            <a:r>
              <a:rPr lang="en-US" altLang="en-US" dirty="0" smtClean="0">
                <a:solidFill>
                  <a:srgbClr val="FF0000"/>
                </a:solidFill>
              </a:rPr>
              <a:t>Pre-dilatation </a:t>
            </a:r>
          </a:p>
        </p:txBody>
      </p:sp>
      <p:pic>
        <p:nvPicPr>
          <p:cNvPr id="4" name="Picture 3"/>
          <p:cNvPicPr>
            <a:picLocks noChangeAspect="1"/>
          </p:cNvPicPr>
          <p:nvPr/>
        </p:nvPicPr>
        <p:blipFill rotWithShape="1">
          <a:blip r:embed="rId2"/>
          <a:srcRect l="43879" t="29995" r="30585" b="24387"/>
          <a:stretch/>
        </p:blipFill>
        <p:spPr>
          <a:xfrm>
            <a:off x="3660424" y="948120"/>
            <a:ext cx="3670818" cy="3686845"/>
          </a:xfrm>
          <a:prstGeom prst="rect">
            <a:avLst/>
          </a:prstGeom>
        </p:spPr>
      </p:pic>
    </p:spTree>
    <p:extLst>
      <p:ext uri="{BB962C8B-B14F-4D97-AF65-F5344CB8AC3E}">
        <p14:creationId xmlns:p14="http://schemas.microsoft.com/office/powerpoint/2010/main" val="233700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5594" t="30888" r="29022" b="24335"/>
          <a:stretch/>
        </p:blipFill>
        <p:spPr>
          <a:xfrm>
            <a:off x="2251881" y="763058"/>
            <a:ext cx="3753134" cy="3722117"/>
          </a:xfrm>
          <a:prstGeom prst="rect">
            <a:avLst/>
          </a:prstGeom>
        </p:spPr>
      </p:pic>
      <p:sp>
        <p:nvSpPr>
          <p:cNvPr id="5" name="Title 1"/>
          <p:cNvSpPr txBox="1">
            <a:spLocks/>
          </p:cNvSpPr>
          <p:nvPr/>
        </p:nvSpPr>
        <p:spPr>
          <a:xfrm>
            <a:off x="641551" y="4533900"/>
            <a:ext cx="7886700" cy="609600"/>
          </a:xfrm>
          <a:prstGeom prst="rect">
            <a:avLst/>
          </a:prstGeom>
        </p:spPr>
        <p:txBody>
          <a:bodyPr/>
          <a:lstStyle>
            <a:lvl1pPr algn="r" defTabSz="914400" rtl="0" eaLnBrk="1" latinLnBrk="0" hangingPunct="1">
              <a:lnSpc>
                <a:spcPct val="90000"/>
              </a:lnSpc>
              <a:spcBef>
                <a:spcPct val="0"/>
              </a:spcBef>
              <a:buNone/>
              <a:defRPr sz="2800" b="0" i="0" kern="1200">
                <a:solidFill>
                  <a:schemeClr val="bg1"/>
                </a:solidFill>
                <a:latin typeface="+mn-lt"/>
                <a:ea typeface="+mj-ea"/>
                <a:cs typeface="+mj-cs"/>
              </a:defRPr>
            </a:lvl1pPr>
          </a:lstStyle>
          <a:p>
            <a:pPr algn="l"/>
            <a:r>
              <a:rPr lang="en-US" altLang="en-US" dirty="0" smtClean="0">
                <a:solidFill>
                  <a:srgbClr val="FF0000"/>
                </a:solidFill>
              </a:rPr>
              <a:t>Stenting of the RCA</a:t>
            </a:r>
          </a:p>
        </p:txBody>
      </p:sp>
    </p:spTree>
    <p:extLst>
      <p:ext uri="{BB962C8B-B14F-4D97-AF65-F5344CB8AC3E}">
        <p14:creationId xmlns:p14="http://schemas.microsoft.com/office/powerpoint/2010/main" val="818453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222</Words>
  <Application>Microsoft Office PowerPoint</Application>
  <PresentationFormat>On-screen Show (16:9)</PresentationFormat>
  <Paragraphs>31</Paragraphs>
  <Slides>10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Times New Roman</vt:lpstr>
      <vt:lpstr>Wingdings 3</vt:lpstr>
      <vt:lpstr>Thème Office</vt:lpstr>
      <vt:lpstr>Conception personnalisée</vt:lpstr>
      <vt:lpstr>Post TAVI PCI for Inferior Infarction, The challenge</vt:lpstr>
      <vt:lpstr>Personal History:</vt:lpstr>
      <vt:lpstr>Complaint :  </vt:lpstr>
      <vt:lpstr>ECG &amp; Echo: </vt:lpstr>
      <vt:lpstr>PowerPoint Presentation</vt:lpstr>
      <vt:lpstr>TryiTrying to Cannulate the Right Coronary artery</vt:lpstr>
      <vt:lpstr>Wiring the RCA and Anchoring to stabilize the guiding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dc:creator>
  <cp:lastModifiedBy>Ahmed Ashraf</cp:lastModifiedBy>
  <cp:revision>37</cp:revision>
  <dcterms:created xsi:type="dcterms:W3CDTF">2015-11-16T08:25:35Z</dcterms:created>
  <dcterms:modified xsi:type="dcterms:W3CDTF">2019-05-31T23:01:51Z</dcterms:modified>
</cp:coreProperties>
</file>