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4" r:id="rId3"/>
    <p:sldId id="285" r:id="rId4"/>
    <p:sldId id="263" r:id="rId5"/>
    <p:sldId id="278" r:id="rId6"/>
    <p:sldId id="279" r:id="rId7"/>
    <p:sldId id="280" r:id="rId8"/>
    <p:sldId id="281" r:id="rId9"/>
    <p:sldId id="282" r:id="rId10"/>
    <p:sldId id="268" r:id="rId11"/>
    <p:sldId id="286" r:id="rId1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1207A"/>
    <a:srgbClr val="50535A"/>
    <a:srgbClr val="40175B"/>
    <a:srgbClr val="3C3C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99222" autoAdjust="0"/>
  </p:normalViewPr>
  <p:slideViewPr>
    <p:cSldViewPr snapToGrid="0" snapToObjects="1">
      <p:cViewPr>
        <p:scale>
          <a:sx n="110" d="100"/>
          <a:sy n="110" d="100"/>
        </p:scale>
        <p:origin x="7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59985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775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210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C7ABB4-DF30-EA4D-A358-1C967BE8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614A321C-464B-F04E-ACB1-968CF9DF9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D52726F-31C5-204D-BF45-21992128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60850B-7C47-8848-B53B-C06FD4CD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FDCFEF-A2D7-C241-83B7-CF7AB3E6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933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68ABE44-2264-8D43-806A-11FA877A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918C731-361E-2346-881F-97B6F06E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4F611B8-DCA5-FA4C-B91B-56D1A650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BEF57C7-F6F9-B14C-97C6-8F6BD187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E077768-5165-0D41-9B0C-AE39DDF3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5508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B92E1AE-7EFE-0C44-80B1-ADA0638E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E0A9677-18BE-7943-82D8-8B11B4ECB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5AF3A8D-BE40-694D-8759-ED0A9A60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87276E7-7BD1-3D4A-8FE6-50F02BCB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C6321B-C58D-ED42-9847-37D2BBDF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957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C7A5C9F-5896-CD44-9E33-97F2A76A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6773B36-DC7F-744D-B44C-9B6687075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3651B05-0DDA-3D4E-AA25-FF94F1E7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088D79E-20C6-EB47-9B40-47713032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26D993D-84C2-8C43-B7E3-752F5C18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2A1F68C-1657-2B48-BE2C-D6F98094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674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7B8303C-ECDC-4444-9F92-5F4FDACF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C04DC2F-D648-E24E-A2FB-39AC3DB19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480F625-6B94-8949-8818-BD725BD95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5967EB3-1471-4348-88DD-D800A58C7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6A6A1730-1E09-8A40-8C56-80ED65FFF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B3F9DBC1-1F9A-6448-B80C-5DCC0500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5FAC74B-CA9B-404F-BACD-E98524EA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3AB15BC-A41B-F04D-8BC5-28420D15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1993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F96FA5-E413-6F42-89C2-1C686D44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CF65CC1-A917-BA46-AEDA-D49CB47C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8ADE00B-6C50-F94E-B775-5FE50BA1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5C3D8E8-77B3-B141-85C1-07A37F0B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130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E44C36E1-293A-F540-B349-BCA1F327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67913B75-744B-8447-8997-42664E0E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A55ABB7-F67E-5343-A11C-3E1B4D66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128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32BD014-B194-A64B-8E60-A7BF0208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0CD9164-4E91-3546-ACFA-6D3BD281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762F56B-E27B-334D-B962-28E06712A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D7EF6DD-C561-8549-B90A-882D719A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4506FD2-E3F2-104C-88A5-4B36DFDA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03F7E8A-BB60-D148-A673-6C9BEB4B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1128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1323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185D4F-6CB9-B945-93E9-69D25DCD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="" xmlns:a16="http://schemas.microsoft.com/office/drawing/2014/main" id="{BCFBC9E8-5688-7649-8B62-DBE5FF98D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8434B0A-8EA5-724F-8209-EF1959785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0C7E982-0773-334B-B038-63DBAEAA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7BE2655-B0AA-4E42-8DDC-C429C0FA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77989FB-46DA-4046-808F-A1B6972B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6511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9583D1-0382-AF49-A7BE-B82C62FB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5A75199-0EED-8749-A035-E9CF23DA7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8C2AF4D-5090-7C4E-AE2E-564AAAA8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48E364C-B18A-274E-A3FF-F8E46D41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039CED7-4E77-0A42-A9E6-7F306B00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10766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FC585975-9163-9E4F-847A-DDF7B0D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7E45D55-ADEF-D640-A63E-255D348E8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6ADAF39-0546-F041-8282-5AC19954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5C54C15-DA18-7E4A-A6DB-1E660396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32DA48E-A2C0-2C4B-B537-32F0A421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640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03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0641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876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4092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981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701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7C05C7-0D1D-084A-AE34-F95E1AA3974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0E66C5B-AC82-CA45-BFC3-45117F64A1B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857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100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13359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892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9D200B2-5008-C743-9748-58D9CF99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33" y="124696"/>
            <a:ext cx="78867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80ADB5E-EC92-0E4B-A807-D2A96D9A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06777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6C318D4-87E3-BB44-B2AB-CAA57690A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7426E-25DC-5049-A7E2-29F542F6A534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AAB64E-9EAC-5C42-A452-1ED093829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C313382-172B-524A-A59D-B14268DA3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19DB-B641-7043-A449-667A412CA1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9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930631-C8D3-5F41-8917-EE00FA9B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4368"/>
            <a:ext cx="7931960" cy="11645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Ruptured pseudoaneurysm of the mitral-aortic intervalvular fibrosa as a rare complication </a:t>
            </a:r>
            <a:r>
              <a:rPr lang="en-US" sz="2800" dirty="0" smtClean="0"/>
              <a:t>post TAVR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529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256" y="58859"/>
            <a:ext cx="78867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38" y="958093"/>
            <a:ext cx="7975704" cy="33677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The natural history of P-MAIVF is unclear, because in most cases surgical correction has been performed early to prevent P-MAIVF rupture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sz="1800" dirty="0" smtClean="0"/>
              <a:t> </a:t>
            </a:r>
            <a:r>
              <a:rPr lang="en-GB" sz="1800" dirty="0"/>
              <a:t>We report </a:t>
            </a:r>
            <a:r>
              <a:rPr lang="en-GB" sz="1800" dirty="0" smtClean="0"/>
              <a:t>a case </a:t>
            </a:r>
            <a:r>
              <a:rPr lang="en-GB" sz="1800" dirty="0"/>
              <a:t>of </a:t>
            </a:r>
            <a:r>
              <a:rPr lang="en-US" sz="1800" dirty="0"/>
              <a:t>ruptured </a:t>
            </a:r>
            <a:r>
              <a:rPr lang="en-US" sz="1800" dirty="0" smtClean="0"/>
              <a:t>P-MAIVF with fistula to left atrium which was treated without surgical intervention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GB" sz="1800" dirty="0" smtClean="0"/>
              <a:t> </a:t>
            </a:r>
            <a:r>
              <a:rPr lang="en-GB" sz="1800" dirty="0"/>
              <a:t>T</a:t>
            </a:r>
            <a:r>
              <a:rPr lang="en-US" sz="1800" dirty="0"/>
              <a:t>o our knowledge this a rare case of P-MAIVF reported post TAVR, and despite that the P-MAIVF was complicated by rupture and fistula </a:t>
            </a:r>
            <a:r>
              <a:rPr lang="en-US" sz="1800" dirty="0" smtClean="0"/>
              <a:t>formation. The </a:t>
            </a:r>
            <a:r>
              <a:rPr lang="en-US" sz="1800" dirty="0"/>
              <a:t>patient </a:t>
            </a:r>
            <a:r>
              <a:rPr lang="en-US" sz="1800" dirty="0" smtClean="0"/>
              <a:t>was </a:t>
            </a:r>
            <a:r>
              <a:rPr lang="en-US" sz="1800" dirty="0"/>
              <a:t>maintained hemodynamically stable under conservative management</a:t>
            </a:r>
          </a:p>
        </p:txBody>
      </p:sp>
    </p:spTree>
    <p:extLst>
      <p:ext uri="{BB962C8B-B14F-4D97-AF65-F5344CB8AC3E}">
        <p14:creationId xmlns="" xmlns:p14="http://schemas.microsoft.com/office/powerpoint/2010/main" val="31473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930631-C8D3-5F41-8917-EE00FA9B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4368"/>
            <a:ext cx="7931960" cy="11645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No Disclosure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180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65E8BD-F44A-B040-A913-93F18A2F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265" y="161255"/>
            <a:ext cx="7886700" cy="609600"/>
          </a:xfrm>
        </p:spPr>
        <p:txBody>
          <a:bodyPr/>
          <a:lstStyle/>
          <a:p>
            <a:pPr algn="l"/>
            <a:r>
              <a:rPr lang="fr-FR" dirty="0" smtClean="0"/>
              <a:t>                       Introduction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8052A6-9CDC-1F4C-8867-86C7C9E8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777"/>
            <a:ext cx="8108950" cy="32623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Pseudoaneurysm of the mitral-aortic intervalvular fibrosa  </a:t>
            </a:r>
            <a:r>
              <a:rPr lang="en-US" sz="2200" dirty="0" smtClean="0"/>
              <a:t>(</a:t>
            </a:r>
            <a:r>
              <a:rPr lang="en-US" sz="2200" dirty="0"/>
              <a:t>P-MAIVF) is a rare but potentially fatal complication of infective endocarditis and post aortic valve surgery. </a:t>
            </a:r>
            <a:endParaRPr lang="en-US" sz="22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/>
              <a:t>We </a:t>
            </a:r>
            <a:r>
              <a:rPr lang="en-US" sz="2200" dirty="0"/>
              <a:t>report a case of ruptured (P-MAIVF) post </a:t>
            </a:r>
            <a:r>
              <a:rPr lang="en-GB" sz="2200" dirty="0" err="1"/>
              <a:t>transcatheter</a:t>
            </a:r>
            <a:r>
              <a:rPr lang="en-GB" sz="2200" dirty="0"/>
              <a:t> aortic valve replacement</a:t>
            </a:r>
            <a:r>
              <a:rPr lang="en-US" sz="2200" dirty="0"/>
              <a:t> (TAVR) with fistula formation. </a:t>
            </a: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3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76-year-old </a:t>
            </a:r>
            <a:r>
              <a:rPr lang="en-US" dirty="0" smtClean="0"/>
              <a:t>male with long history of </a:t>
            </a:r>
          </a:p>
          <a:p>
            <a:pPr marL="692150"/>
            <a:r>
              <a:rPr lang="en-US" sz="2600" dirty="0" smtClean="0"/>
              <a:t>Hypertension  </a:t>
            </a:r>
          </a:p>
          <a:p>
            <a:pPr marL="692150"/>
            <a:r>
              <a:rPr lang="en-US" sz="2600" dirty="0" smtClean="0"/>
              <a:t>Type II  diabetic mellitus</a:t>
            </a:r>
          </a:p>
          <a:p>
            <a:pPr marL="692150"/>
            <a:r>
              <a:rPr lang="en-US" sz="2600" dirty="0" smtClean="0"/>
              <a:t> End stage renal disease </a:t>
            </a:r>
          </a:p>
          <a:p>
            <a:pPr marL="692150"/>
            <a:r>
              <a:rPr lang="en-US" sz="2600" dirty="0" smtClean="0"/>
              <a:t>Peripheral vascular disease with amputated leg </a:t>
            </a:r>
          </a:p>
          <a:p>
            <a:pPr marL="692150"/>
            <a:r>
              <a:rPr lang="en-US" sz="2600" dirty="0" smtClean="0"/>
              <a:t>Coronary artery bypass grafting 15 years earlier. </a:t>
            </a:r>
          </a:p>
          <a:p>
            <a:pPr marL="692150"/>
            <a:endParaRPr lang="en-US" sz="2600" dirty="0" smtClean="0"/>
          </a:p>
          <a:p>
            <a:r>
              <a:rPr lang="en-US" dirty="0"/>
              <a:t>I</a:t>
            </a:r>
            <a:r>
              <a:rPr lang="en-US" dirty="0" smtClean="0"/>
              <a:t>n 2018 he </a:t>
            </a:r>
            <a:r>
              <a:rPr lang="en-US" dirty="0"/>
              <a:t>underwent a successful TAVR with unremarkable early follow </a:t>
            </a:r>
            <a:r>
              <a:rPr lang="en-US" dirty="0" smtClean="0"/>
              <a:t>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systolic murmur over apex  was noted </a:t>
            </a:r>
            <a:r>
              <a:rPr lang="en-US" dirty="0" smtClean="0"/>
              <a:t> one year after TAVAR in </a:t>
            </a:r>
            <a:r>
              <a:rPr lang="en-US" dirty="0"/>
              <a:t>his regular follow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38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Transthoracic </a:t>
            </a:r>
            <a:r>
              <a:rPr lang="en-US" dirty="0" smtClean="0"/>
              <a:t>echocardiography ( TTE)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6001"/>
            <a:ext cx="7860593" cy="1162755"/>
          </a:xfrm>
        </p:spPr>
        <p:txBody>
          <a:bodyPr>
            <a:normAutofit/>
          </a:bodyPr>
          <a:lstStyle/>
          <a:p>
            <a:r>
              <a:rPr lang="en-US" sz="2000" dirty="0"/>
              <a:t>Transthoracic </a:t>
            </a:r>
            <a:r>
              <a:rPr lang="en-US" sz="2000" dirty="0" smtClean="0"/>
              <a:t>echocardiography showed </a:t>
            </a:r>
          </a:p>
          <a:p>
            <a:r>
              <a:rPr lang="en-US" sz="2000" dirty="0" smtClean="0"/>
              <a:t>A cystic </a:t>
            </a:r>
            <a:r>
              <a:rPr lang="en-US" sz="2000" dirty="0"/>
              <a:t>mass attached to the </a:t>
            </a:r>
            <a:r>
              <a:rPr lang="en-US" sz="2000" dirty="0" smtClean="0"/>
              <a:t>atrial surface </a:t>
            </a:r>
            <a:r>
              <a:rPr lang="en-US" sz="2000" dirty="0"/>
              <a:t>of the anterior mitral </a:t>
            </a:r>
            <a:r>
              <a:rPr lang="en-US" sz="2000" dirty="0" smtClean="0"/>
              <a:t>leaflet</a:t>
            </a:r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1026" name="Picture 2" descr="E:\mitral fibrosa\pseudo aneurysm of the aorto-mitral inter-valvular fibrosa\aorto mitral fibros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54"/>
          <a:stretch>
            <a:fillRect/>
          </a:stretch>
        </p:blipFill>
        <p:spPr bwMode="auto">
          <a:xfrm>
            <a:off x="549629" y="2591851"/>
            <a:ext cx="2522680" cy="1642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itral fibrosa\pseudo aneurysm of the aorto-mitral inter-valvular fibrosa\aorto mitral fibros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44"/>
          <a:stretch>
            <a:fillRect/>
          </a:stretch>
        </p:blipFill>
        <p:spPr bwMode="auto">
          <a:xfrm>
            <a:off x="3341752" y="2591851"/>
            <a:ext cx="2597445" cy="1642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itral fibrosa\pseudo aneurysm of the aorto-mitral inter-valvular fibrosa\aorto mitral fibros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07"/>
          <a:stretch>
            <a:fillRect/>
          </a:stretch>
        </p:blipFill>
        <p:spPr bwMode="auto">
          <a:xfrm>
            <a:off x="6186311" y="2591851"/>
            <a:ext cx="2588632" cy="165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846006" y="3578578"/>
            <a:ext cx="173470" cy="2596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5162" y="3601156"/>
            <a:ext cx="173470" cy="2596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631562" y="3578578"/>
            <a:ext cx="173470" cy="2596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45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Transthoracic echocardiography ( TTE)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35" y="1085854"/>
            <a:ext cx="8288483" cy="1218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Two </a:t>
            </a:r>
            <a:r>
              <a:rPr lang="en-GB" sz="2200" dirty="0"/>
              <a:t>jets of mitral </a:t>
            </a:r>
            <a:r>
              <a:rPr lang="en-GB" sz="2200" dirty="0" smtClean="0"/>
              <a:t>incompetence, </a:t>
            </a:r>
            <a:r>
              <a:rPr lang="en-GB" sz="2200" dirty="0"/>
              <a:t>one central </a:t>
            </a:r>
            <a:r>
              <a:rPr lang="en-GB" sz="2200" dirty="0" smtClean="0"/>
              <a:t>jet ( yellow arrow) and </a:t>
            </a:r>
            <a:r>
              <a:rPr lang="en-GB" sz="2200" dirty="0"/>
              <a:t>the </a:t>
            </a:r>
            <a:r>
              <a:rPr lang="en-GB" sz="2200" dirty="0" smtClean="0"/>
              <a:t>second jet  </a:t>
            </a:r>
            <a:r>
              <a:rPr lang="en-GB" sz="2200" dirty="0"/>
              <a:t>through the basal portion of AML </a:t>
            </a:r>
            <a:r>
              <a:rPr lang="en-GB" sz="2200" dirty="0" smtClean="0"/>
              <a:t>(red arrow) </a:t>
            </a:r>
            <a:r>
              <a:rPr lang="en-GB" sz="2200" dirty="0"/>
              <a:t>with </a:t>
            </a:r>
            <a:r>
              <a:rPr lang="en-GB" sz="2200" dirty="0" smtClean="0"/>
              <a:t>raise possibility </a:t>
            </a:r>
            <a:r>
              <a:rPr lang="en-GB" sz="2200" dirty="0"/>
              <a:t>of leaflet perforation </a:t>
            </a:r>
          </a:p>
          <a:p>
            <a:endParaRPr lang="en-US" sz="2200" dirty="0"/>
          </a:p>
        </p:txBody>
      </p:sp>
      <p:pic>
        <p:nvPicPr>
          <p:cNvPr id="2050" name="Picture 2" descr="E:\mitral fibrosa\pseudo aneurysm of the aorto-mitral inter-valvular fibrosa\aorto mitral fibrosa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4" t="7901" r="8341" b="7930"/>
          <a:stretch/>
        </p:blipFill>
        <p:spPr bwMode="auto">
          <a:xfrm>
            <a:off x="417689" y="2718149"/>
            <a:ext cx="2528711" cy="1876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mitral fibrosa\pseudo aneurysm of the aorto-mitral inter-valvular fibrosa\aorto mitral fibrosa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87" b="11713"/>
          <a:stretch/>
        </p:blipFill>
        <p:spPr bwMode="auto">
          <a:xfrm>
            <a:off x="3347155" y="2718149"/>
            <a:ext cx="2494845" cy="1926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mitral fibrosa\pseudo aneurysm of the aorto-mitral inter-valvular fibrosa\aorto mitral fibros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5" t="9284" r="16388" b="3475"/>
          <a:stretch/>
        </p:blipFill>
        <p:spPr bwMode="auto">
          <a:xfrm>
            <a:off x="6231466" y="2718149"/>
            <a:ext cx="2572777" cy="1926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682045" y="3031065"/>
            <a:ext cx="245942" cy="31044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01079" y="3031065"/>
            <a:ext cx="214762" cy="3386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66012" y="2947845"/>
            <a:ext cx="122970" cy="2808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29910" y="3833125"/>
            <a:ext cx="24901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25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Transesophageal echocardiography (TEE)</a:t>
            </a:r>
          </a:p>
        </p:txBody>
      </p:sp>
      <p:pic>
        <p:nvPicPr>
          <p:cNvPr id="3074" name="Picture 2" descr="E:\mitral fibrosa\pseudo aneurysm of the aorto-mitral inter-valvular fibrosa\aorto mitral fibrosa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22" t="16710" r="4491"/>
          <a:stretch/>
        </p:blipFill>
        <p:spPr bwMode="auto">
          <a:xfrm>
            <a:off x="1253067" y="2378253"/>
            <a:ext cx="3005292" cy="1969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itral fibrosa\pseudo aneurysm of the aorto-mitral inter-valvular fibrosa\aorto mitral fibrosa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55" t="11849" r="5224" b="1932"/>
          <a:stretch/>
        </p:blipFill>
        <p:spPr bwMode="auto">
          <a:xfrm>
            <a:off x="4646341" y="2353458"/>
            <a:ext cx="2847990" cy="1993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8648" y="1011610"/>
            <a:ext cx="7860593" cy="11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TEE </a:t>
            </a:r>
            <a:r>
              <a:rPr lang="en-US" sz="2000" dirty="0"/>
              <a:t>revealed a </a:t>
            </a:r>
            <a:r>
              <a:rPr lang="en-GB" sz="2000" dirty="0"/>
              <a:t>pulsatile cystic cavity </a:t>
            </a:r>
            <a:r>
              <a:rPr lang="en-US" sz="2000" dirty="0"/>
              <a:t>(</a:t>
            </a:r>
            <a:r>
              <a:rPr lang="en-GB" sz="2000" dirty="0"/>
              <a:t>measuring 8x 27 mm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GB" sz="2000" dirty="0" smtClean="0"/>
              <a:t>with</a:t>
            </a:r>
            <a:r>
              <a:rPr lang="en-US" sz="2000" dirty="0" smtClean="0"/>
              <a:t> </a:t>
            </a:r>
            <a:r>
              <a:rPr lang="en-US" sz="2000" dirty="0"/>
              <a:t>systolic expansion </a:t>
            </a:r>
            <a:r>
              <a:rPr lang="en-US" sz="2000" dirty="0" smtClean="0"/>
              <a:t>(yellow arrow) </a:t>
            </a:r>
            <a:r>
              <a:rPr lang="en-US" sz="2000" dirty="0"/>
              <a:t>and diastolic emptying (</a:t>
            </a:r>
            <a:r>
              <a:rPr lang="en-US" sz="2000" dirty="0" smtClean="0"/>
              <a:t>yellow red). </a:t>
            </a:r>
            <a:endParaRPr lang="en-GB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1050" y="1168401"/>
            <a:ext cx="7860593" cy="11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62814" y="2423821"/>
            <a:ext cx="23786" cy="372534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12406" y="2617171"/>
            <a:ext cx="86900" cy="3782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14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itral fibrosa\pseudo aneurysm of the aorto-mitral inter-valvular fibrosa\aorto mitral fibros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73" t="10873" r="4866" b="5427"/>
          <a:stretch/>
        </p:blipFill>
        <p:spPr bwMode="auto">
          <a:xfrm>
            <a:off x="4466198" y="1123943"/>
            <a:ext cx="4450935" cy="2945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805" y="1100730"/>
            <a:ext cx="4026829" cy="3262312"/>
          </a:xfrm>
        </p:spPr>
        <p:txBody>
          <a:bodyPr>
            <a:normAutofit/>
          </a:bodyPr>
          <a:lstStyle/>
          <a:p>
            <a:r>
              <a:rPr lang="en-GB" sz="2200" dirty="0"/>
              <a:t>The cavity was filling from the LV outflow </a:t>
            </a:r>
            <a:r>
              <a:rPr lang="en-GB" sz="2200" dirty="0" smtClean="0"/>
              <a:t>tract (yellow arrow)  </a:t>
            </a:r>
          </a:p>
          <a:p>
            <a:pPr marL="0" indent="0">
              <a:buNone/>
            </a:pPr>
            <a:r>
              <a:rPr lang="en-GB" sz="2200" dirty="0" smtClean="0"/>
              <a:t> </a:t>
            </a:r>
          </a:p>
          <a:p>
            <a:r>
              <a:rPr lang="en-GB" sz="2200" dirty="0"/>
              <a:t>Flow was detected </a:t>
            </a:r>
            <a:r>
              <a:rPr lang="en-GB" sz="2200" dirty="0" smtClean="0"/>
              <a:t>(red arrow) from </a:t>
            </a:r>
            <a:r>
              <a:rPr lang="en-GB" sz="2200" dirty="0"/>
              <a:t>this cavity into the LA suggestive of rupture and fistula formation</a:t>
            </a:r>
            <a:endParaRPr lang="en-US" sz="2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48821" y="2009423"/>
            <a:ext cx="294598" cy="4289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872538" y="2771278"/>
            <a:ext cx="134377" cy="598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870223" y="2771278"/>
            <a:ext cx="67187" cy="446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29932" y="1800578"/>
            <a:ext cx="219590" cy="4289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96120" y="15797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228" y="15497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072" y="3139215"/>
            <a:ext cx="39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2320" y="3369878"/>
            <a:ext cx="39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2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2776"/>
            <a:ext cx="7746340" cy="609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b="1" dirty="0" smtClean="0"/>
              <a:t>Pseudoaneurysm of the mitral-aortic intervalvular fibrosa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Picture was suggestive of </a:t>
            </a:r>
            <a:r>
              <a:rPr lang="en-US" sz="1800" b="1" dirty="0"/>
              <a:t>pseudoaneurysm of the mitral-aortic intervalvular </a:t>
            </a:r>
            <a:r>
              <a:rPr lang="en-US" sz="1800" b="1" dirty="0" smtClean="0"/>
              <a:t>fibrosa </a:t>
            </a:r>
            <a:r>
              <a:rPr lang="en-US" sz="1800" dirty="0" smtClean="0"/>
              <a:t>especially there is no fever and the </a:t>
            </a:r>
            <a:r>
              <a:rPr lang="en-US" sz="1800" dirty="0"/>
              <a:t>laboratory workup was unremarkable with normal leucocytic count and 3 separate sets of blood cultures were </a:t>
            </a:r>
            <a:r>
              <a:rPr lang="en-US" sz="1800" dirty="0" smtClean="0"/>
              <a:t>negative for endocarditis.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Surgical correction was denied by the patient and surgical team due to other comorbidity . After </a:t>
            </a:r>
            <a:r>
              <a:rPr lang="en-US" sz="1800" dirty="0" smtClean="0"/>
              <a:t>which, he </a:t>
            </a:r>
            <a:r>
              <a:rPr lang="en-US" sz="1800" dirty="0"/>
              <a:t>was kept on conservative measures with </a:t>
            </a:r>
            <a:r>
              <a:rPr lang="en-US" sz="1800" dirty="0" smtClean="0"/>
              <a:t>anti-ischemic, anti-failure </a:t>
            </a:r>
            <a:r>
              <a:rPr lang="en-US" sz="1800" dirty="0"/>
              <a:t>medication and prophylaxis for endocarditis</a:t>
            </a:r>
          </a:p>
        </p:txBody>
      </p:sp>
    </p:spTree>
    <p:extLst>
      <p:ext uri="{BB962C8B-B14F-4D97-AF65-F5344CB8AC3E}">
        <p14:creationId xmlns="" xmlns:p14="http://schemas.microsoft.com/office/powerpoint/2010/main" val="7482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411</Words>
  <Application>Microsoft Office PowerPoint</Application>
  <PresentationFormat>On-screen Show (16:9)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Thème Office</vt:lpstr>
      <vt:lpstr>Conception personnalisée</vt:lpstr>
      <vt:lpstr>Ruptured pseudoaneurysm of the mitral-aortic intervalvular fibrosa as a rare complication post TAVR</vt:lpstr>
      <vt:lpstr>No Disclosure </vt:lpstr>
      <vt:lpstr>                       Introduction </vt:lpstr>
      <vt:lpstr>Clinical data </vt:lpstr>
      <vt:lpstr>Transthoracic echocardiography ( TTE)</vt:lpstr>
      <vt:lpstr>Transthoracic echocardiography ( TTE)</vt:lpstr>
      <vt:lpstr>Transesophageal echocardiography (TEE)</vt:lpstr>
      <vt:lpstr>Slide 8</vt:lpstr>
      <vt:lpstr> Pseudoaneurysm of the mitral-aortic intervalvular fibrosa</vt:lpstr>
      <vt:lpstr> 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</dc:creator>
  <cp:lastModifiedBy>Windows User</cp:lastModifiedBy>
  <cp:revision>119</cp:revision>
  <dcterms:created xsi:type="dcterms:W3CDTF">2015-11-16T08:25:35Z</dcterms:created>
  <dcterms:modified xsi:type="dcterms:W3CDTF">2019-06-05T08:05:53Z</dcterms:modified>
</cp:coreProperties>
</file>