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64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07A"/>
    <a:srgbClr val="50535A"/>
    <a:srgbClr val="40175B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9"/>
    <p:restoredTop sz="94353"/>
  </p:normalViewPr>
  <p:slideViewPr>
    <p:cSldViewPr snapToGrid="0" snapToObjects="1">
      <p:cViewPr varScale="1">
        <p:scale>
          <a:sx n="112" d="100"/>
          <a:sy n="112" d="100"/>
        </p:scale>
        <p:origin x="-64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59985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75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101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CC7ABB4-DF30-EA4D-A358-1C967BE8F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614A321C-464B-F04E-ACB1-968CF9DF9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D52726F-31C5-204D-BF45-21992128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F60850B-7C47-8848-B53B-C06FD4CD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AFDCFEF-A2D7-C241-83B7-CF7AB3E6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335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68ABE44-2264-8D43-806A-11FA877A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D918C731-361E-2346-881F-97B6F06EB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D4F611B8-DCA5-FA4C-B91B-56D1A650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4BEF57C7-F6F9-B14C-97C6-8F6BD187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E077768-5165-0D41-9B0C-AE39DDF3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083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B92E1AE-7EFE-0C44-80B1-ADA0638E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EE0A9677-18BE-7943-82D8-8B11B4ECB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5AF3A8D-BE40-694D-8759-ED0A9A60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87276E7-7BD1-3D4A-8FE6-50F02BCB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BC6321B-C58D-ED42-9847-37D2BBDF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576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C7A5C9F-5896-CD44-9E33-97F2A76A4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6773B36-DC7F-744D-B44C-9B6687075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D3651B05-0DDA-3D4E-AA25-FF94F1E7D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5088D79E-20C6-EB47-9B40-47713032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E26D993D-84C2-8C43-B7E3-752F5C18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2A1F68C-1657-2B48-BE2C-D6F98094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74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7B8303C-ECDC-4444-9F92-5F4FDACF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FC04DC2F-D648-E24E-A2FB-39AC3DB19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A480F625-6B94-8949-8818-BD725BD95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75967EB3-1471-4348-88DD-D800A58C7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6A6A1730-1E09-8A40-8C56-80ED65FFF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B3F9DBC1-1F9A-6448-B80C-5DCC0500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45FAC74B-CA9B-404F-BACD-E98524EA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B3AB15BC-A41B-F04D-8BC5-28420D15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931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3F96FA5-E413-6F42-89C2-1C686D449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FCF65CC1-A917-BA46-AEDA-D49CB47C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58ADE00B-6C50-F94E-B775-5FE50BA1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95C3D8E8-77B3-B141-85C1-07A37F0B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305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E44C36E1-293A-F540-B349-BCA1F327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67913B75-744B-8447-8997-42664E0E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5A55ABB7-F67E-5343-A11C-3E1B4D66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280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32BD014-B194-A64B-8E60-A7BF0208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0CD9164-4E91-3546-ACFA-6D3BD2819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E762F56B-E27B-334D-B962-28E06712A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2D7EF6DD-C561-8549-B90A-882D719A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B4506FD2-E3F2-104C-88A5-4B36DFDA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03F7E8A-BB60-D148-A673-6C9BEB4B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28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323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5185D4F-6CB9-B945-93E9-69D25DCD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="" xmlns:a16="http://schemas.microsoft.com/office/drawing/2014/main" id="{BCFBC9E8-5688-7649-8B62-DBE5FF98D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E8434B0A-8EA5-724F-8209-EF1959785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60C7E982-0773-334B-B038-63DBAEAA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F7BE2655-B0AA-4E42-8DDC-C429C0FA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977989FB-46DA-4046-808F-A1B6972B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117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F9583D1-0382-AF49-A7BE-B82C62FB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B5A75199-0EED-8749-A035-E9CF23DA7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8C2AF4D-5090-7C4E-AE2E-564AAAA8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648E364C-B18A-274E-A3FF-F8E46D41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6039CED7-4E77-0A42-A9E6-7F306B00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766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FC585975-9163-9E4F-847A-DDF7B0D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C7E45D55-ADEF-D640-A63E-255D348E8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6ADAF39-0546-F041-8282-5AC19954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5C54C15-DA18-7E4A-A6DB-1E660396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2DA48E-A2C0-2C4B-B537-32F0A421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08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4774224"/>
            <a:ext cx="3637668" cy="16967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006078"/>
            <a:ext cx="7912100" cy="3725466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207735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37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41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76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92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81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11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7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91008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33592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892" rtl="0" eaLnBrk="1" latinLnBrk="0" hangingPunct="1">
        <a:spcBef>
          <a:spcPct val="0"/>
        </a:spcBef>
        <a:buNone/>
        <a:defRPr sz="33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F9D200B2-5008-C743-9748-58D9CF99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433" y="124696"/>
            <a:ext cx="78867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180ADB5E-EC92-0E4B-A807-D2A96D9AD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06777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F6C318D4-87E3-BB44-B2AB-CAA57690A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7426E-25DC-5049-A7E2-29F542F6A534}" type="datetimeFigureOut">
              <a:rPr lang="fr-FR" smtClean="0"/>
              <a:t>05/06/19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FAAB64E-9EAC-5C42-A452-1ED093829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C313382-172B-524A-A59D-B14268DA3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119DB-B641-7043-A449-667A412CA14E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90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4" Type="http://schemas.openxmlformats.org/officeDocument/2006/relationships/video" Target="../media/media5.mov"/><Relationship Id="rId5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B930631-C8D3-5F41-8917-EE00FA9B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5994"/>
            <a:ext cx="8229600" cy="1893556"/>
          </a:xfrm>
        </p:spPr>
        <p:txBody>
          <a:bodyPr>
            <a:normAutofit fontScale="90000"/>
          </a:bodyPr>
          <a:lstStyle/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Transcatheter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edge-to-edge tricuspid repair for recurrent tricuspid regurgitation after left ventricular assist device and tricuspid ring implantation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920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2" name="Post 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617" t="11358" r="16982" b="22027"/>
          <a:stretch/>
        </p:blipFill>
        <p:spPr>
          <a:xfrm>
            <a:off x="4909585" y="813714"/>
            <a:ext cx="4069481" cy="3076703"/>
          </a:xfrm>
          <a:prstGeom prst="rect">
            <a:avLst/>
          </a:prstGeom>
        </p:spPr>
      </p:pic>
      <p:sp>
        <p:nvSpPr>
          <p:cNvPr id="6" name="Freccia destra 5"/>
          <p:cNvSpPr/>
          <p:nvPr/>
        </p:nvSpPr>
        <p:spPr>
          <a:xfrm rot="5400000">
            <a:off x="-1079" y="1221195"/>
            <a:ext cx="1432179" cy="61722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148615" y="936374"/>
            <a:ext cx="3464794" cy="11533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/>
            <a:r>
              <a:rPr lang="it-IT" sz="1500" dirty="0" err="1">
                <a:latin typeface="Calibri"/>
                <a:cs typeface="Calibri"/>
              </a:rPr>
              <a:t>Reduction</a:t>
            </a:r>
            <a:r>
              <a:rPr lang="it-IT" sz="1500" dirty="0">
                <a:latin typeface="Calibri"/>
                <a:cs typeface="Calibri"/>
              </a:rPr>
              <a:t> of TR of 1 </a:t>
            </a:r>
            <a:r>
              <a:rPr lang="it-IT" sz="1500" dirty="0" err="1">
                <a:latin typeface="Calibri"/>
                <a:cs typeface="Calibri"/>
              </a:rPr>
              <a:t>degree</a:t>
            </a:r>
            <a:endParaRPr lang="it-IT" sz="1500" dirty="0">
              <a:latin typeface="Calibri"/>
              <a:cs typeface="Calibri"/>
            </a:endParaRPr>
          </a:p>
          <a:p>
            <a:pPr algn="ctr"/>
            <a:endParaRPr lang="it-IT" sz="800" dirty="0">
              <a:latin typeface="Calibri"/>
              <a:cs typeface="Calibri"/>
            </a:endParaRPr>
          </a:p>
          <a:p>
            <a:pPr algn="ctr"/>
            <a:r>
              <a:rPr lang="it-IT" sz="1500" dirty="0">
                <a:latin typeface="Calibri"/>
                <a:cs typeface="Calibri"/>
              </a:rPr>
              <a:t>EROA: 0.7 cm</a:t>
            </a:r>
            <a:r>
              <a:rPr lang="it-IT" sz="1500" baseline="30000" dirty="0">
                <a:latin typeface="Calibri"/>
                <a:cs typeface="Calibri"/>
              </a:rPr>
              <a:t>2 </a:t>
            </a:r>
            <a:r>
              <a:rPr lang="it-IT" sz="1500" dirty="0">
                <a:latin typeface="Calibri"/>
                <a:cs typeface="Calibri"/>
              </a:rPr>
              <a:t>(</a:t>
            </a:r>
            <a:r>
              <a:rPr lang="it-IT" sz="1500" dirty="0">
                <a:latin typeface="Calibri"/>
                <a:ea typeface="Wingdings"/>
                <a:cs typeface="Calibri"/>
                <a:sym typeface="Wingdings"/>
              </a:rPr>
              <a:t>50%)</a:t>
            </a:r>
            <a:endParaRPr lang="it-IT" sz="1500" baseline="30000" dirty="0">
              <a:latin typeface="Calibri"/>
              <a:cs typeface="Calibri"/>
            </a:endParaRPr>
          </a:p>
          <a:p>
            <a:pPr algn="ctr"/>
            <a:r>
              <a:rPr lang="it-IT" sz="1500" dirty="0" err="1">
                <a:latin typeface="Calibri"/>
                <a:cs typeface="Calibri"/>
              </a:rPr>
              <a:t>Tricuspid</a:t>
            </a:r>
            <a:r>
              <a:rPr lang="it-IT" sz="1500" dirty="0">
                <a:latin typeface="Calibri"/>
                <a:cs typeface="Calibri"/>
              </a:rPr>
              <a:t> valve </a:t>
            </a:r>
            <a:r>
              <a:rPr lang="it-IT" sz="1500" dirty="0" err="1">
                <a:latin typeface="Calibri"/>
                <a:cs typeface="Calibri"/>
              </a:rPr>
              <a:t>gradient</a:t>
            </a:r>
            <a:r>
              <a:rPr lang="it-IT" sz="1500" dirty="0">
                <a:latin typeface="Calibri"/>
                <a:cs typeface="Calibri"/>
              </a:rPr>
              <a:t>: 2 </a:t>
            </a:r>
            <a:r>
              <a:rPr lang="it-IT" sz="1500" dirty="0" err="1">
                <a:latin typeface="Calibri"/>
                <a:cs typeface="Calibri"/>
              </a:rPr>
              <a:t>mmHg</a:t>
            </a:r>
            <a:endParaRPr lang="it-IT" sz="1500" dirty="0">
              <a:latin typeface="Calibri"/>
              <a:cs typeface="Calibri"/>
            </a:endParaRPr>
          </a:p>
          <a:p>
            <a:pPr algn="ctr"/>
            <a:r>
              <a:rPr lang="it-IT" sz="1500" dirty="0">
                <a:latin typeface="Calibri"/>
                <a:cs typeface="Calibri"/>
              </a:rPr>
              <a:t>Antero-</a:t>
            </a:r>
            <a:r>
              <a:rPr lang="it-IT" sz="1500" dirty="0" err="1">
                <a:latin typeface="Calibri"/>
                <a:cs typeface="Calibri"/>
              </a:rPr>
              <a:t>posterior</a:t>
            </a:r>
            <a:r>
              <a:rPr lang="it-IT" sz="1500" dirty="0">
                <a:latin typeface="Calibri"/>
                <a:cs typeface="Calibri"/>
              </a:rPr>
              <a:t> Jet</a:t>
            </a:r>
          </a:p>
          <a:p>
            <a:pPr algn="ctr"/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Final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3058" t="4872" r="10597" b="6433"/>
          <a:stretch/>
        </p:blipFill>
        <p:spPr>
          <a:xfrm>
            <a:off x="1223212" y="2172984"/>
            <a:ext cx="3368841" cy="248925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254374" y="3977401"/>
            <a:ext cx="3379903" cy="97759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According</a:t>
            </a:r>
            <a:r>
              <a:rPr lang="it-IT" dirty="0"/>
              <a:t> the severe </a:t>
            </a:r>
            <a:r>
              <a:rPr lang="it-IT" dirty="0" err="1"/>
              <a:t>reduced</a:t>
            </a:r>
            <a:r>
              <a:rPr lang="it-IT" dirty="0"/>
              <a:t> right </a:t>
            </a:r>
            <a:r>
              <a:rPr lang="it-IT" dirty="0" err="1"/>
              <a:t>ventricle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reduction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attempted</a:t>
            </a:r>
            <a:endParaRPr lang="it-IT" dirty="0"/>
          </a:p>
          <a:p>
            <a:endParaRPr lang="it-IT" dirty="0"/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030433" y="124696"/>
            <a:ext cx="7886700" cy="609600"/>
          </a:xfrm>
        </p:spPr>
        <p:txBody>
          <a:bodyPr/>
          <a:lstStyle/>
          <a:p>
            <a:r>
              <a:rPr lang="it-IT" sz="3600" dirty="0" smtClean="0"/>
              <a:t>P</a:t>
            </a:r>
            <a:r>
              <a:rPr lang="it-IT" dirty="0" smtClean="0"/>
              <a:t>OSTOPERATIVE</a:t>
            </a:r>
            <a:r>
              <a:rPr lang="it-IT" sz="3600" dirty="0" smtClean="0"/>
              <a:t> R</a:t>
            </a:r>
            <a:r>
              <a:rPr lang="it-IT" dirty="0" smtClean="0"/>
              <a:t>ESULT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05124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11</a:t>
            </a:fld>
            <a:endParaRPr lang="de-DE"/>
          </a:p>
        </p:txBody>
      </p:sp>
      <p:sp>
        <p:nvSpPr>
          <p:cNvPr id="14" name="Freccia destra 13"/>
          <p:cNvSpPr/>
          <p:nvPr/>
        </p:nvSpPr>
        <p:spPr>
          <a:xfrm>
            <a:off x="3605613" y="1693794"/>
            <a:ext cx="591633" cy="34561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63416" y="2811091"/>
            <a:ext cx="2882798" cy="29525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Preoperative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5637824" y="2801064"/>
            <a:ext cx="2360864" cy="3378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/>
              <a:t>Post-clip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6" y="920667"/>
            <a:ext cx="4313018" cy="2952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7101"/>
          <a:stretch/>
        </p:blipFill>
        <p:spPr>
          <a:xfrm>
            <a:off x="4499227" y="920666"/>
            <a:ext cx="4531485" cy="294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tangolo 16"/>
          <p:cNvSpPr/>
          <p:nvPr/>
        </p:nvSpPr>
        <p:spPr>
          <a:xfrm>
            <a:off x="107795" y="3572663"/>
            <a:ext cx="3542870" cy="295254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r>
              <a:rPr lang="it-IT" sz="1200" dirty="0"/>
              <a:t>Right </a:t>
            </a:r>
            <a:r>
              <a:rPr lang="it-IT" sz="1200" dirty="0" err="1"/>
              <a:t>Ventricle</a:t>
            </a:r>
            <a:r>
              <a:rPr lang="it-IT" sz="1200" dirty="0"/>
              <a:t> </a:t>
            </a:r>
            <a:r>
              <a:rPr lang="it-IT" sz="1200" dirty="0" err="1"/>
              <a:t>cardiac</a:t>
            </a:r>
            <a:r>
              <a:rPr lang="it-IT" sz="1200" dirty="0"/>
              <a:t> </a:t>
            </a:r>
            <a:r>
              <a:rPr lang="it-IT" sz="1200" dirty="0" err="1"/>
              <a:t>index</a:t>
            </a:r>
            <a:r>
              <a:rPr lang="it-IT" sz="1200" dirty="0"/>
              <a:t>= 1.9 l/</a:t>
            </a:r>
            <a:r>
              <a:rPr lang="it-IT" sz="1200" dirty="0" err="1"/>
              <a:t>min</a:t>
            </a:r>
            <a:endParaRPr lang="it-IT" sz="1200" dirty="0"/>
          </a:p>
        </p:txBody>
      </p:sp>
      <p:sp>
        <p:nvSpPr>
          <p:cNvPr id="20" name="Rettangolo 19"/>
          <p:cNvSpPr/>
          <p:nvPr/>
        </p:nvSpPr>
        <p:spPr>
          <a:xfrm>
            <a:off x="4513185" y="3576002"/>
            <a:ext cx="4519839" cy="295254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r>
              <a:rPr lang="it-IT" sz="1200" dirty="0"/>
              <a:t>Post-</a:t>
            </a:r>
            <a:r>
              <a:rPr lang="it-IT" sz="1200" dirty="0" err="1"/>
              <a:t>clipping</a:t>
            </a:r>
            <a:r>
              <a:rPr lang="it-IT" sz="1200" dirty="0"/>
              <a:t>: Right </a:t>
            </a:r>
            <a:r>
              <a:rPr lang="it-IT" sz="1200" dirty="0" err="1"/>
              <a:t>Ventricle</a:t>
            </a:r>
            <a:r>
              <a:rPr lang="it-IT" sz="1200" dirty="0"/>
              <a:t> </a:t>
            </a:r>
            <a:r>
              <a:rPr lang="it-IT" sz="1200" dirty="0" err="1"/>
              <a:t>cardiac</a:t>
            </a:r>
            <a:r>
              <a:rPr lang="it-IT" sz="1200" dirty="0"/>
              <a:t> </a:t>
            </a:r>
            <a:r>
              <a:rPr lang="it-IT" sz="1200" dirty="0" err="1"/>
              <a:t>index</a:t>
            </a:r>
            <a:r>
              <a:rPr lang="it-IT" sz="1200" dirty="0"/>
              <a:t>= 3.4 l/</a:t>
            </a:r>
            <a:r>
              <a:rPr lang="it-IT" sz="1200" dirty="0" err="1"/>
              <a:t>min</a:t>
            </a:r>
            <a:endParaRPr lang="it-IT" sz="1200" dirty="0"/>
          </a:p>
          <a:p>
            <a:endParaRPr lang="it-IT" dirty="0"/>
          </a:p>
        </p:txBody>
      </p:sp>
      <p:sp>
        <p:nvSpPr>
          <p:cNvPr id="22" name="Rettangolo 21"/>
          <p:cNvSpPr/>
          <p:nvPr/>
        </p:nvSpPr>
        <p:spPr>
          <a:xfrm>
            <a:off x="286690" y="4099203"/>
            <a:ext cx="8530760" cy="641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/>
            <a:r>
              <a:rPr lang="it-IT" dirty="0"/>
              <a:t>Right </a:t>
            </a:r>
            <a:r>
              <a:rPr lang="it-IT" dirty="0" err="1"/>
              <a:t>Ventricle</a:t>
            </a:r>
            <a:r>
              <a:rPr lang="it-IT" dirty="0"/>
              <a:t> Output=</a:t>
            </a:r>
          </a:p>
          <a:p>
            <a:pPr algn="ctr"/>
            <a:r>
              <a:rPr lang="it-IT" dirty="0"/>
              <a:t>π * (right </a:t>
            </a:r>
            <a:r>
              <a:rPr lang="it-IT" dirty="0" err="1"/>
              <a:t>ventricular</a:t>
            </a:r>
            <a:r>
              <a:rPr lang="it-IT" dirty="0"/>
              <a:t> </a:t>
            </a:r>
            <a:r>
              <a:rPr lang="it-IT" dirty="0" err="1"/>
              <a:t>outflow</a:t>
            </a:r>
            <a:r>
              <a:rPr lang="it-IT" dirty="0"/>
              <a:t> </a:t>
            </a:r>
            <a:r>
              <a:rPr lang="it-IT" dirty="0" err="1"/>
              <a:t>tract</a:t>
            </a:r>
            <a:r>
              <a:rPr lang="it-IT" dirty="0"/>
              <a:t> </a:t>
            </a:r>
            <a:r>
              <a:rPr lang="it-IT" dirty="0" err="1"/>
              <a:t>diameter</a:t>
            </a:r>
            <a:r>
              <a:rPr lang="it-IT" dirty="0"/>
              <a:t> / 2)²) * VTI-RVOT * </a:t>
            </a:r>
            <a:r>
              <a:rPr lang="it-IT" dirty="0" err="1"/>
              <a:t>heart</a:t>
            </a:r>
            <a:r>
              <a:rPr lang="it-IT" dirty="0"/>
              <a:t> rate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121" y="138514"/>
            <a:ext cx="7886700" cy="609600"/>
          </a:xfrm>
        </p:spPr>
        <p:txBody>
          <a:bodyPr>
            <a:normAutofit/>
          </a:bodyPr>
          <a:lstStyle/>
          <a:p>
            <a:r>
              <a:rPr lang="en-GB" sz="3000" dirty="0" smtClean="0">
                <a:cs typeface="Calibri"/>
              </a:rPr>
              <a:t>I</a:t>
            </a:r>
            <a:r>
              <a:rPr lang="en-GB" dirty="0" smtClean="0">
                <a:cs typeface="Calibri"/>
              </a:rPr>
              <a:t>MPROVEMENT </a:t>
            </a:r>
            <a:r>
              <a:rPr lang="en-GB" dirty="0">
                <a:cs typeface="Calibri"/>
              </a:rPr>
              <a:t>OF </a:t>
            </a:r>
            <a:r>
              <a:rPr lang="en-GB" sz="3000" dirty="0">
                <a:cs typeface="Calibri"/>
              </a:rPr>
              <a:t>R</a:t>
            </a:r>
            <a:r>
              <a:rPr lang="en-GB" dirty="0">
                <a:cs typeface="Calibri"/>
              </a:rPr>
              <a:t>IGHT </a:t>
            </a:r>
            <a:r>
              <a:rPr lang="en-GB" sz="3000" dirty="0">
                <a:cs typeface="Calibri"/>
              </a:rPr>
              <a:t>V</a:t>
            </a:r>
            <a:r>
              <a:rPr lang="en-GB" dirty="0">
                <a:cs typeface="Calibri"/>
              </a:rPr>
              <a:t>ENTRICLE </a:t>
            </a:r>
            <a:r>
              <a:rPr lang="en-GB" sz="3000" dirty="0">
                <a:cs typeface="Calibri"/>
              </a:rPr>
              <a:t>O</a:t>
            </a:r>
            <a:r>
              <a:rPr lang="en-GB" dirty="0">
                <a:cs typeface="Calibri"/>
              </a:rPr>
              <a:t>UTPUT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371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="" xmlns:a16="http://schemas.microsoft.com/office/drawing/2014/main" id="{64B1FD28-06BD-49DB-A758-D8C6B083D0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8946" y="649809"/>
            <a:ext cx="8656166" cy="39735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AU" sz="1800" dirty="0">
                <a:latin typeface="Calibri"/>
                <a:cs typeface="Calibri"/>
              </a:rPr>
              <a:t>Tricuspid regurgitation in patient with LVAD has a significant impact on prognosis and quality of life</a:t>
            </a:r>
          </a:p>
          <a:p>
            <a:pPr algn="just">
              <a:lnSpc>
                <a:spcPct val="100000"/>
              </a:lnSpc>
            </a:pPr>
            <a:r>
              <a:rPr lang="en-AU" sz="1800" dirty="0">
                <a:latin typeface="Calibri"/>
                <a:cs typeface="Calibri"/>
              </a:rPr>
              <a:t>The consequent effects of TR on liver and renal function could negatively impact on the upcoming heart transplantation </a:t>
            </a:r>
          </a:p>
          <a:p>
            <a:pPr algn="just">
              <a:lnSpc>
                <a:spcPct val="100000"/>
              </a:lnSpc>
            </a:pPr>
            <a:r>
              <a:rPr lang="en-AU" sz="1800" dirty="0">
                <a:latin typeface="Calibri"/>
                <a:cs typeface="Calibri"/>
              </a:rPr>
              <a:t>In this cohort of patients transcatheter treatment with </a:t>
            </a:r>
            <a:r>
              <a:rPr lang="en-AU" sz="1800" dirty="0" err="1">
                <a:latin typeface="Calibri"/>
                <a:cs typeface="Calibri"/>
              </a:rPr>
              <a:t>Mitraclip</a:t>
            </a:r>
            <a:r>
              <a:rPr lang="en-AU" sz="1800" dirty="0">
                <a:latin typeface="Calibri"/>
                <a:cs typeface="Calibri"/>
              </a:rPr>
              <a:t> has potential advantages:</a:t>
            </a:r>
          </a:p>
          <a:p>
            <a:pPr marL="539354" indent="-138113" algn="just">
              <a:lnSpc>
                <a:spcPct val="100000"/>
              </a:lnSpc>
            </a:pPr>
            <a:r>
              <a:rPr lang="en-AU" sz="1800" dirty="0">
                <a:latin typeface="Calibri"/>
                <a:cs typeface="Calibri"/>
              </a:rPr>
              <a:t>Avoid chest re-entry in the setting of a bridge to transplantation or multiple previous surgeries</a:t>
            </a:r>
          </a:p>
          <a:p>
            <a:pPr marL="539354" indent="-138113" algn="just">
              <a:lnSpc>
                <a:spcPct val="100000"/>
              </a:lnSpc>
            </a:pPr>
            <a:r>
              <a:rPr lang="en-US" sz="1800" dirty="0">
                <a:latin typeface="Calibri"/>
                <a:cs typeface="Calibri"/>
              </a:rPr>
              <a:t>Possibility to evaluate after each clip the amount of reduction of TR deciding when to stop according grade of right heart dysfunction </a:t>
            </a:r>
          </a:p>
          <a:p>
            <a:pPr marL="539354" indent="-138113" algn="just">
              <a:lnSpc>
                <a:spcPct val="100000"/>
              </a:lnSpc>
            </a:pPr>
            <a:r>
              <a:rPr lang="en-US" sz="1800" dirty="0">
                <a:latin typeface="Calibri"/>
                <a:cs typeface="Calibri"/>
              </a:rPr>
              <a:t>Bailout strategy when other transcatheter strategy are contra-indicated</a:t>
            </a:r>
            <a:endParaRPr lang="de-AT" sz="1800" dirty="0">
              <a:latin typeface="Calibri"/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D</a:t>
            </a:r>
            <a:r>
              <a:rPr lang="it-IT" dirty="0" smtClean="0"/>
              <a:t>ISCUSSION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1934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="" xmlns:a16="http://schemas.microsoft.com/office/drawing/2014/main" id="{64B1FD28-06BD-49DB-A758-D8C6B083D0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0652" y="1091073"/>
            <a:ext cx="8698219" cy="3676189"/>
          </a:xfrm>
        </p:spPr>
        <p:txBody>
          <a:bodyPr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AU" sz="1800" dirty="0">
                <a:latin typeface="Calibri"/>
                <a:cs typeface="Calibri"/>
              </a:rPr>
              <a:t>In this patient with previous implanted LVAD the procedure was feasible and resulted in TR reduction TR 50% of baseline EROA despite a dehiscent ring in place</a:t>
            </a:r>
          </a:p>
          <a:p>
            <a:pPr algn="just">
              <a:lnSpc>
                <a:spcPct val="160000"/>
              </a:lnSpc>
            </a:pPr>
            <a:r>
              <a:rPr lang="en-AU" sz="1800" dirty="0">
                <a:latin typeface="Calibri"/>
                <a:cs typeface="Calibri"/>
              </a:rPr>
              <a:t>No early adverse events reported and no acute changes in hemodynamic balance</a:t>
            </a:r>
          </a:p>
          <a:p>
            <a:pPr algn="just">
              <a:lnSpc>
                <a:spcPct val="160000"/>
              </a:lnSpc>
            </a:pPr>
            <a:r>
              <a:rPr lang="en-AU" sz="1800" dirty="0">
                <a:latin typeface="Calibri"/>
                <a:cs typeface="Calibri"/>
              </a:rPr>
              <a:t>Fusion imaging was an useful and adjunctive tool to guide the procedure</a:t>
            </a:r>
          </a:p>
          <a:p>
            <a:pPr algn="just">
              <a:lnSpc>
                <a:spcPct val="160000"/>
              </a:lnSpc>
            </a:pPr>
            <a:r>
              <a:rPr lang="en-AU" sz="1800" dirty="0">
                <a:latin typeface="Calibri"/>
                <a:cs typeface="Calibri"/>
              </a:rPr>
              <a:t>The procedure represents a promising non surgical bridge strategy</a:t>
            </a:r>
          </a:p>
          <a:p>
            <a:pPr algn="just">
              <a:lnSpc>
                <a:spcPct val="160000"/>
              </a:lnSpc>
            </a:pPr>
            <a:r>
              <a:rPr lang="en-AU" sz="1800" dirty="0">
                <a:latin typeface="Calibri"/>
                <a:cs typeface="Calibri"/>
              </a:rPr>
              <a:t>Follow-up data and impact on prognosis will be matter of further analysis</a:t>
            </a:r>
          </a:p>
          <a:p>
            <a:pPr marL="0" indent="0">
              <a:buNone/>
            </a:pPr>
            <a:endParaRPr lang="de-AT" sz="12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C</a:t>
            </a:r>
            <a:r>
              <a:rPr lang="it-IT" dirty="0" smtClean="0"/>
              <a:t>ONCLUSION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306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>
          <a:xfrm>
            <a:off x="415870" y="1115403"/>
            <a:ext cx="7912100" cy="2558323"/>
          </a:xfrm>
        </p:spPr>
        <p:txBody>
          <a:bodyPr>
            <a:noAutofit/>
          </a:bodyPr>
          <a:lstStyle/>
          <a:p>
            <a:pPr algn="just"/>
            <a:r>
              <a:rPr lang="en-AU" sz="2400" dirty="0">
                <a:latin typeface="Calibri"/>
                <a:cs typeface="Calibri"/>
              </a:rPr>
              <a:t>Up to 50% of the patients undergoing LVAD implantation have moderate or severe tricuspid regurgitation (TR)</a:t>
            </a:r>
          </a:p>
          <a:p>
            <a:pPr algn="just"/>
            <a:r>
              <a:rPr lang="en-AU" sz="2400" dirty="0">
                <a:latin typeface="Calibri"/>
                <a:cs typeface="Calibri"/>
              </a:rPr>
              <a:t>The role of concomitant surgical treatment of TR is still matter of debate, especially in the setting of right ventricle dysfunction</a:t>
            </a:r>
          </a:p>
          <a:p>
            <a:pPr algn="just"/>
            <a:r>
              <a:rPr lang="en-US" sz="2400" dirty="0">
                <a:latin typeface="Calibri"/>
                <a:cs typeface="Calibri"/>
              </a:rPr>
              <a:t>Transcatheter treatment for functional tricuspid valve regurgitation has been recently reported with promising short and mid-term results </a:t>
            </a:r>
          </a:p>
          <a:p>
            <a:pPr algn="just"/>
            <a:r>
              <a:rPr lang="en-US" sz="2400" dirty="0">
                <a:latin typeface="Calibri"/>
                <a:cs typeface="Calibri"/>
              </a:rPr>
              <a:t>LVAD patients with recurrent or primarily not addressed tricuspid regurgitation may benefit from this technique</a:t>
            </a:r>
            <a:endParaRPr lang="it-IT" sz="2400" dirty="0">
              <a:latin typeface="Calibri"/>
              <a:cs typeface="Calibri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Introduction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50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Segnaposto contenuto 3"/>
          <p:cNvSpPr>
            <a:spLocks noGrp="1"/>
          </p:cNvSpPr>
          <p:nvPr>
            <p:ph sz="quarter" idx="13"/>
          </p:nvPr>
        </p:nvSpPr>
        <p:spPr>
          <a:xfrm>
            <a:off x="372048" y="998376"/>
            <a:ext cx="7507282" cy="327516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AU" sz="2400" dirty="0">
                <a:latin typeface="Calibri"/>
                <a:cs typeface="Calibri"/>
              </a:rPr>
              <a:t>59 years old female patient</a:t>
            </a:r>
          </a:p>
          <a:p>
            <a:pPr algn="just"/>
            <a:r>
              <a:rPr lang="en-AU" sz="2400" dirty="0">
                <a:latin typeface="Calibri"/>
                <a:cs typeface="Calibri"/>
              </a:rPr>
              <a:t>Previous breast carcinoma surgically and medically treated in 2010</a:t>
            </a:r>
          </a:p>
          <a:p>
            <a:pPr algn="just"/>
            <a:r>
              <a:rPr lang="en-AU" sz="2400" dirty="0">
                <a:latin typeface="Calibri"/>
                <a:cs typeface="Calibri"/>
              </a:rPr>
              <a:t>Post-</a:t>
            </a:r>
            <a:r>
              <a:rPr lang="en-AU" sz="2400" dirty="0" err="1">
                <a:latin typeface="Calibri"/>
                <a:cs typeface="Calibri"/>
              </a:rPr>
              <a:t>chemiotherapy</a:t>
            </a:r>
            <a:r>
              <a:rPr lang="en-AU" sz="2400" dirty="0">
                <a:latin typeface="Calibri"/>
                <a:cs typeface="Calibri"/>
              </a:rPr>
              <a:t> dilative cardiomyopathy medically treated</a:t>
            </a:r>
          </a:p>
          <a:p>
            <a:pPr algn="just"/>
            <a:r>
              <a:rPr lang="en-AU" sz="2400" dirty="0">
                <a:latin typeface="Calibri"/>
                <a:cs typeface="Calibri"/>
              </a:rPr>
              <a:t>Persistent atrial fibrillation (QRS &lt; 110 </a:t>
            </a:r>
            <a:r>
              <a:rPr lang="en-AU" sz="2400" dirty="0" err="1">
                <a:latin typeface="Calibri"/>
                <a:cs typeface="Calibri"/>
              </a:rPr>
              <a:t>ms</a:t>
            </a:r>
            <a:r>
              <a:rPr lang="en-AU" sz="2400" dirty="0">
                <a:latin typeface="Calibri"/>
                <a:cs typeface="Calibri"/>
              </a:rPr>
              <a:t>)</a:t>
            </a:r>
          </a:p>
          <a:p>
            <a:pPr algn="just"/>
            <a:r>
              <a:rPr lang="en-AU" sz="2400" dirty="0">
                <a:latin typeface="Calibri"/>
                <a:cs typeface="Calibri"/>
              </a:rPr>
              <a:t>Diabetes mellitus (oral therapy)</a:t>
            </a:r>
          </a:p>
          <a:p>
            <a:pPr algn="just"/>
            <a:r>
              <a:rPr lang="en-AU" sz="2400" dirty="0">
                <a:latin typeface="Calibri"/>
                <a:cs typeface="Calibri"/>
              </a:rPr>
              <a:t>Previous smoker</a:t>
            </a:r>
          </a:p>
          <a:p>
            <a:pPr algn="just"/>
            <a:r>
              <a:rPr lang="en-AU" sz="2400" dirty="0">
                <a:latin typeface="Calibri"/>
                <a:cs typeface="Calibri"/>
              </a:rPr>
              <a:t>Arterial hypertension</a:t>
            </a:r>
          </a:p>
          <a:p>
            <a:pPr marL="0" indent="0" algn="just">
              <a:buNone/>
            </a:pPr>
            <a:endParaRPr lang="it-IT" sz="1800" dirty="0">
              <a:latin typeface="Calibri"/>
              <a:cs typeface="Calibri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Medical</a:t>
            </a:r>
            <a:r>
              <a:rPr lang="it-IT" dirty="0" smtClean="0"/>
              <a:t> </a:t>
            </a:r>
            <a:r>
              <a:rPr lang="it-IT" dirty="0" err="1" smtClean="0"/>
              <a:t>History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491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Freccia destra 5"/>
          <p:cNvSpPr/>
          <p:nvPr/>
        </p:nvSpPr>
        <p:spPr>
          <a:xfrm rot="5400000">
            <a:off x="-1166701" y="2386817"/>
            <a:ext cx="3763422" cy="61722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8" name="Segnaposto contenuto 3"/>
          <p:cNvSpPr>
            <a:spLocks noGrp="1"/>
          </p:cNvSpPr>
          <p:nvPr>
            <p:ph sz="quarter" idx="13"/>
          </p:nvPr>
        </p:nvSpPr>
        <p:spPr>
          <a:xfrm>
            <a:off x="1167380" y="1125740"/>
            <a:ext cx="7507282" cy="3275165"/>
          </a:xfrm>
        </p:spPr>
        <p:txBody>
          <a:bodyPr>
            <a:normAutofit/>
          </a:bodyPr>
          <a:lstStyle/>
          <a:p>
            <a:pPr algn="just"/>
            <a:r>
              <a:rPr lang="en-AU" sz="2000" dirty="0">
                <a:latin typeface="Calibri"/>
                <a:cs typeface="Calibri"/>
              </a:rPr>
              <a:t>March 2019: acute HF and indication to LVAD therapy</a:t>
            </a:r>
          </a:p>
          <a:p>
            <a:pPr algn="just"/>
            <a:r>
              <a:rPr lang="en-AU" sz="2000" dirty="0" err="1">
                <a:latin typeface="Calibri"/>
                <a:cs typeface="Calibri"/>
              </a:rPr>
              <a:t>HeartMATE</a:t>
            </a:r>
            <a:r>
              <a:rPr lang="en-AU" sz="2000" dirty="0">
                <a:latin typeface="Calibri"/>
                <a:cs typeface="Calibri"/>
              </a:rPr>
              <a:t> III implantation and tricuspid repair with a #32 mm Medtronic Contour 3D ring implantation as bridge to decision </a:t>
            </a:r>
          </a:p>
          <a:p>
            <a:pPr algn="just"/>
            <a:r>
              <a:rPr lang="en-AU" sz="2000" dirty="0">
                <a:latin typeface="Calibri"/>
                <a:cs typeface="Calibri"/>
              </a:rPr>
              <a:t>Temporary RVAD support (11 days)</a:t>
            </a:r>
          </a:p>
          <a:p>
            <a:pPr algn="just"/>
            <a:r>
              <a:rPr lang="en-AU" sz="2000" dirty="0">
                <a:latin typeface="Calibri"/>
                <a:cs typeface="Calibri"/>
              </a:rPr>
              <a:t>47 POD: discharge for rehabilitation in good clinical conditions</a:t>
            </a:r>
          </a:p>
          <a:p>
            <a:pPr algn="just"/>
            <a:r>
              <a:rPr lang="en-AU" sz="2000" dirty="0">
                <a:latin typeface="Calibri"/>
                <a:cs typeface="Calibri"/>
              </a:rPr>
              <a:t>70 POD: readmission for retrosternal hematoma with compression of the outflow graft surgically treated</a:t>
            </a:r>
          </a:p>
          <a:p>
            <a:pPr algn="just"/>
            <a:r>
              <a:rPr lang="en-AU" sz="2000" dirty="0">
                <a:latin typeface="Calibri"/>
                <a:cs typeface="Calibri"/>
              </a:rPr>
              <a:t>Postoperative course: prolonged need of inotropic intravenous support</a:t>
            </a:r>
            <a:endParaRPr lang="it-IT" sz="2000" dirty="0">
              <a:latin typeface="Calibri"/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Case Presentation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152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0" name="Rettangolo 9"/>
          <p:cNvSpPr/>
          <p:nvPr/>
        </p:nvSpPr>
        <p:spPr>
          <a:xfrm>
            <a:off x="631658" y="816712"/>
            <a:ext cx="3208421" cy="196433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sz="1600" b="1" dirty="0" err="1"/>
              <a:t>Torrential</a:t>
            </a:r>
            <a:r>
              <a:rPr lang="it-IT" sz="1600" b="1" dirty="0"/>
              <a:t> </a:t>
            </a:r>
            <a:r>
              <a:rPr lang="it-IT" sz="1600" b="1" dirty="0" err="1"/>
              <a:t>Tricuspid</a:t>
            </a:r>
            <a:r>
              <a:rPr lang="it-IT" sz="1600" b="1" dirty="0"/>
              <a:t> </a:t>
            </a:r>
            <a:r>
              <a:rPr lang="it-IT" sz="1600" b="1" dirty="0" err="1"/>
              <a:t>Regurgitation</a:t>
            </a:r>
            <a:endParaRPr lang="it-IT" sz="1600" b="1" dirty="0"/>
          </a:p>
          <a:p>
            <a:endParaRPr lang="it-IT" sz="1600" b="1" dirty="0"/>
          </a:p>
          <a:p>
            <a:r>
              <a:rPr lang="it-IT" sz="1600" dirty="0"/>
              <a:t>Central JET + </a:t>
            </a:r>
            <a:r>
              <a:rPr lang="it-IT" sz="1600" dirty="0" err="1"/>
              <a:t>partial</a:t>
            </a:r>
            <a:r>
              <a:rPr lang="it-IT" sz="1600" dirty="0"/>
              <a:t> ring </a:t>
            </a:r>
            <a:r>
              <a:rPr lang="it-IT" sz="1600" dirty="0" err="1"/>
              <a:t>detachment</a:t>
            </a:r>
            <a:endParaRPr lang="it-IT" sz="1600" dirty="0"/>
          </a:p>
          <a:p>
            <a:r>
              <a:rPr lang="it-IT" sz="1600" dirty="0"/>
              <a:t>EROA: 1.4 cm</a:t>
            </a:r>
            <a:r>
              <a:rPr lang="it-IT" sz="1600" baseline="30000" dirty="0"/>
              <a:t>2 </a:t>
            </a:r>
            <a:endParaRPr lang="it-IT" sz="1600" dirty="0"/>
          </a:p>
          <a:p>
            <a:r>
              <a:rPr lang="it-IT" sz="1600" dirty="0" err="1"/>
              <a:t>Annulus</a:t>
            </a:r>
            <a:r>
              <a:rPr lang="it-IT" sz="1600" dirty="0"/>
              <a:t> 32 mm (ring)</a:t>
            </a:r>
          </a:p>
          <a:p>
            <a:r>
              <a:rPr lang="it-IT" sz="1600" dirty="0" err="1"/>
              <a:t>Coaptation</a:t>
            </a:r>
            <a:r>
              <a:rPr lang="it-IT" sz="1600" dirty="0"/>
              <a:t> gap 4 mm</a:t>
            </a:r>
          </a:p>
          <a:p>
            <a:r>
              <a:rPr lang="it-IT" sz="1600" dirty="0" err="1"/>
              <a:t>Coptation</a:t>
            </a:r>
            <a:r>
              <a:rPr lang="it-IT" sz="1600" dirty="0"/>
              <a:t> </a:t>
            </a:r>
            <a:r>
              <a:rPr lang="it-IT" sz="1600" dirty="0" err="1"/>
              <a:t>depth</a:t>
            </a:r>
            <a:r>
              <a:rPr lang="it-IT" sz="1600" dirty="0"/>
              <a:t> 5 mm</a:t>
            </a:r>
          </a:p>
          <a:p>
            <a:r>
              <a:rPr lang="it-IT" sz="1600" dirty="0"/>
              <a:t>TAPSE: 5mm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84" y="2815033"/>
            <a:ext cx="3148263" cy="232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Transgastri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443" t="11501" r="18476" b="13256"/>
          <a:stretch/>
        </p:blipFill>
        <p:spPr>
          <a:xfrm>
            <a:off x="4451684" y="1175931"/>
            <a:ext cx="4104947" cy="3467198"/>
          </a:xfrm>
          <a:prstGeom prst="rect">
            <a:avLst/>
          </a:prstGeom>
          <a:ln>
            <a:solidFill>
              <a:srgbClr val="111D4E"/>
            </a:solidFill>
          </a:ln>
          <a:effectLst>
            <a:softEdge rad="112500"/>
          </a:effec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1030433" y="124696"/>
            <a:ext cx="7886700" cy="609600"/>
          </a:xfrm>
        </p:spPr>
        <p:txBody>
          <a:bodyPr/>
          <a:lstStyle/>
          <a:p>
            <a:r>
              <a:rPr lang="it-IT" dirty="0" err="1" smtClean="0"/>
              <a:t>Echo</a:t>
            </a:r>
            <a:r>
              <a:rPr lang="it-IT" dirty="0" smtClean="0"/>
              <a:t> </a:t>
            </a:r>
            <a:r>
              <a:rPr lang="it-IT" dirty="0" err="1" smtClean="0"/>
              <a:t>findings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777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2" name="Rettangolo 11"/>
          <p:cNvSpPr/>
          <p:nvPr/>
        </p:nvSpPr>
        <p:spPr>
          <a:xfrm>
            <a:off x="2143191" y="791752"/>
            <a:ext cx="5159535" cy="7432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/>
            <a:r>
              <a:rPr lang="it-IT" b="1" dirty="0"/>
              <a:t>INTERMARCS Class </a:t>
            </a:r>
            <a:r>
              <a:rPr lang="it-IT" b="1" dirty="0" smtClean="0"/>
              <a:t>3</a:t>
            </a:r>
            <a:endParaRPr lang="it-IT" b="1" dirty="0"/>
          </a:p>
          <a:p>
            <a:pPr algn="ctr"/>
            <a:r>
              <a:rPr lang="it-IT" b="1" dirty="0" err="1"/>
              <a:t>EuroSCORE</a:t>
            </a:r>
            <a:r>
              <a:rPr lang="it-IT" b="1" dirty="0"/>
              <a:t> II 25%, STS </a:t>
            </a:r>
            <a:r>
              <a:rPr lang="it-IT" b="1" dirty="0" err="1"/>
              <a:t>Mortality</a:t>
            </a:r>
            <a:r>
              <a:rPr lang="it-IT" b="1" dirty="0"/>
              <a:t> 5% (</a:t>
            </a:r>
            <a:r>
              <a:rPr lang="it-IT" b="1" dirty="0" err="1"/>
              <a:t>mitral</a:t>
            </a:r>
            <a:r>
              <a:rPr lang="it-IT" b="1" dirty="0"/>
              <a:t> </a:t>
            </a:r>
            <a:r>
              <a:rPr lang="it-IT" b="1" dirty="0" err="1"/>
              <a:t>repair</a:t>
            </a:r>
            <a:r>
              <a:rPr lang="it-IT" b="1" dirty="0"/>
              <a:t>)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739742" y="1756752"/>
            <a:ext cx="2783762" cy="5772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Surgical</a:t>
            </a:r>
            <a:r>
              <a:rPr lang="it-IT" dirty="0"/>
              <a:t> REDO </a:t>
            </a:r>
            <a:r>
              <a:rPr lang="it-IT" dirty="0" err="1"/>
              <a:t>tricuspid</a:t>
            </a:r>
            <a:r>
              <a:rPr lang="it-IT" dirty="0"/>
              <a:t> </a:t>
            </a:r>
            <a:r>
              <a:rPr lang="it-IT" dirty="0" err="1"/>
              <a:t>repair</a:t>
            </a:r>
            <a:r>
              <a:rPr lang="it-IT" dirty="0"/>
              <a:t> and </a:t>
            </a:r>
            <a:r>
              <a:rPr lang="it-IT" dirty="0" err="1"/>
              <a:t>replacement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4978668" y="1778585"/>
            <a:ext cx="3464794" cy="55493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/>
              <a:t>High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and </a:t>
            </a:r>
            <a:r>
              <a:rPr lang="it-IT" dirty="0" err="1"/>
              <a:t>third</a:t>
            </a:r>
            <a:r>
              <a:rPr lang="it-IT" dirty="0"/>
              <a:t> </a:t>
            </a:r>
            <a:r>
              <a:rPr lang="it-IT" dirty="0" err="1"/>
              <a:t>sternotomy</a:t>
            </a:r>
            <a:r>
              <a:rPr lang="it-IT" dirty="0"/>
              <a:t> in  90 </a:t>
            </a:r>
            <a:r>
              <a:rPr lang="it-IT" dirty="0" err="1"/>
              <a:t>days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743065" y="2472090"/>
            <a:ext cx="2783762" cy="33891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Tricuspid</a:t>
            </a:r>
            <a:r>
              <a:rPr lang="it-IT" dirty="0"/>
              <a:t> valve in ring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17" name="Freccia destra 16"/>
          <p:cNvSpPr/>
          <p:nvPr/>
        </p:nvSpPr>
        <p:spPr>
          <a:xfrm>
            <a:off x="3773201" y="1952219"/>
            <a:ext cx="980292" cy="239258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4087638" y="1756881"/>
            <a:ext cx="36067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33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Freccia destra 18"/>
          <p:cNvSpPr/>
          <p:nvPr/>
        </p:nvSpPr>
        <p:spPr>
          <a:xfrm>
            <a:off x="3785773" y="2501116"/>
            <a:ext cx="980292" cy="239258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100210" y="2305778"/>
            <a:ext cx="36067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33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737140" y="2882858"/>
            <a:ext cx="2783762" cy="6407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 smtClean="0"/>
              <a:t>Transcatheter</a:t>
            </a:r>
            <a:r>
              <a:rPr lang="it-IT" dirty="0" smtClean="0"/>
              <a:t> </a:t>
            </a:r>
            <a:r>
              <a:rPr lang="it-IT" dirty="0" err="1" smtClean="0"/>
              <a:t>annular</a:t>
            </a:r>
            <a:r>
              <a:rPr lang="it-IT" dirty="0" smtClean="0"/>
              <a:t> procedure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4985315" y="2996586"/>
            <a:ext cx="3464794" cy="2952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dirty="0" err="1"/>
              <a:t>surgical</a:t>
            </a:r>
            <a:r>
              <a:rPr lang="it-IT" dirty="0"/>
              <a:t> ring in </a:t>
            </a:r>
            <a:r>
              <a:rPr lang="it-IT" dirty="0" err="1"/>
              <a:t>place</a:t>
            </a:r>
            <a:endParaRPr lang="it-IT" dirty="0"/>
          </a:p>
        </p:txBody>
      </p:sp>
      <p:sp>
        <p:nvSpPr>
          <p:cNvPr id="24" name="Rettangolo 23"/>
          <p:cNvSpPr/>
          <p:nvPr/>
        </p:nvSpPr>
        <p:spPr>
          <a:xfrm>
            <a:off x="749713" y="3603023"/>
            <a:ext cx="2783762" cy="33891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/>
              <a:t>CAVI- </a:t>
            </a:r>
            <a:r>
              <a:rPr lang="it-IT" dirty="0" err="1"/>
              <a:t>Tricento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5" name="Rettangolo 24"/>
          <p:cNvSpPr/>
          <p:nvPr/>
        </p:nvSpPr>
        <p:spPr>
          <a:xfrm>
            <a:off x="4988637" y="3536236"/>
            <a:ext cx="3464794" cy="31040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Unknown</a:t>
            </a:r>
            <a:r>
              <a:rPr lang="it-IT" dirty="0"/>
              <a:t> </a:t>
            </a:r>
            <a:r>
              <a:rPr lang="it-IT" dirty="0" err="1"/>
              <a:t>role</a:t>
            </a:r>
            <a:r>
              <a:rPr lang="it-IT" dirty="0"/>
              <a:t> on </a:t>
            </a:r>
            <a:r>
              <a:rPr lang="it-IT" dirty="0" err="1"/>
              <a:t>hemodynamics</a:t>
            </a:r>
            <a:endParaRPr lang="it-IT" dirty="0"/>
          </a:p>
        </p:txBody>
      </p:sp>
      <p:sp>
        <p:nvSpPr>
          <p:cNvPr id="26" name="Freccia destra 25"/>
          <p:cNvSpPr/>
          <p:nvPr/>
        </p:nvSpPr>
        <p:spPr>
          <a:xfrm>
            <a:off x="3779849" y="3022273"/>
            <a:ext cx="980292" cy="239258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27" name="Freccia destra 26"/>
          <p:cNvSpPr/>
          <p:nvPr/>
        </p:nvSpPr>
        <p:spPr>
          <a:xfrm>
            <a:off x="3783172" y="3608155"/>
            <a:ext cx="980292" cy="239258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4112781" y="2789948"/>
            <a:ext cx="36067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33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116105" y="3431313"/>
            <a:ext cx="36067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33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753036" y="4405558"/>
            <a:ext cx="2783762" cy="33891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Leaflet</a:t>
            </a:r>
            <a:r>
              <a:rPr lang="it-IT" dirty="0"/>
              <a:t> </a:t>
            </a:r>
            <a:r>
              <a:rPr lang="it-IT" dirty="0" err="1"/>
              <a:t>repair</a:t>
            </a:r>
            <a:r>
              <a:rPr lang="it-IT" dirty="0"/>
              <a:t>: </a:t>
            </a:r>
            <a:r>
              <a:rPr lang="it-IT" dirty="0" err="1"/>
              <a:t>edge</a:t>
            </a:r>
            <a:r>
              <a:rPr lang="it-IT" dirty="0"/>
              <a:t>-to-</a:t>
            </a:r>
            <a:r>
              <a:rPr lang="it-IT" dirty="0" err="1"/>
              <a:t>edge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2" name="Freccia destra 31"/>
          <p:cNvSpPr/>
          <p:nvPr/>
        </p:nvSpPr>
        <p:spPr>
          <a:xfrm>
            <a:off x="3758751" y="4505219"/>
            <a:ext cx="980292" cy="239258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4997886" y="2472861"/>
            <a:ext cx="3464794" cy="2952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Tricuspid</a:t>
            </a:r>
            <a:r>
              <a:rPr lang="it-IT" dirty="0"/>
              <a:t> Ring </a:t>
            </a:r>
            <a:r>
              <a:rPr lang="it-IT" dirty="0" err="1"/>
              <a:t>detachment</a:t>
            </a:r>
            <a:endParaRPr lang="it-IT" dirty="0"/>
          </a:p>
        </p:txBody>
      </p:sp>
      <p:sp>
        <p:nvSpPr>
          <p:cNvPr id="35" name="Rettangolo 34"/>
          <p:cNvSpPr/>
          <p:nvPr/>
        </p:nvSpPr>
        <p:spPr>
          <a:xfrm>
            <a:off x="4997886" y="4091042"/>
            <a:ext cx="3464794" cy="95085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/>
            <a:r>
              <a:rPr lang="it-IT" dirty="0" err="1"/>
              <a:t>Feasibile</a:t>
            </a:r>
            <a:r>
              <a:rPr lang="it-IT" dirty="0"/>
              <a:t> and </a:t>
            </a:r>
            <a:r>
              <a:rPr lang="it-IT" dirty="0" err="1"/>
              <a:t>positively</a:t>
            </a:r>
            <a:r>
              <a:rPr lang="it-IT" dirty="0"/>
              <a:t> </a:t>
            </a:r>
            <a:r>
              <a:rPr lang="it-IT" dirty="0" err="1"/>
              <a:t>judged</a:t>
            </a:r>
            <a:r>
              <a:rPr lang="it-IT" dirty="0"/>
              <a:t> from </a:t>
            </a:r>
          </a:p>
          <a:p>
            <a:pPr algn="ctr"/>
            <a:r>
              <a:rPr lang="it-IT" dirty="0" err="1"/>
              <a:t>Heart</a:t>
            </a:r>
            <a:r>
              <a:rPr lang="it-IT" dirty="0"/>
              <a:t>-team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Treatment </a:t>
            </a:r>
            <a:r>
              <a:rPr lang="it-IT" dirty="0" err="1" smtClean="0"/>
              <a:t>Options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785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7</a:t>
            </a:fld>
            <a:endParaRPr lang="de-DE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917129"/>
              </p:ext>
            </p:extLst>
          </p:nvPr>
        </p:nvGraphicFramePr>
        <p:xfrm>
          <a:off x="544152" y="1109610"/>
          <a:ext cx="7890060" cy="3106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8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01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01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1068">
                <a:tc>
                  <a:txBody>
                    <a:bodyPr/>
                    <a:lstStyle/>
                    <a:p>
                      <a:r>
                        <a:rPr lang="en-CA" sz="1400" noProof="0">
                          <a:solidFill>
                            <a:schemeClr val="tx1"/>
                          </a:solidFill>
                          <a:latin typeface="+mj-lt"/>
                        </a:rPr>
                        <a:t>Parameters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+mj-lt"/>
                        </a:rPr>
                        <a:t>Yes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+mj-lt"/>
                        </a:rPr>
                        <a:t>No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437">
                <a:tc>
                  <a:txBody>
                    <a:bodyPr/>
                    <a:lstStyle/>
                    <a:p>
                      <a:r>
                        <a:rPr lang="en-CA" sz="1400" kern="1200" noProof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Severe symptomatic TR </a:t>
                      </a:r>
                      <a:endParaRPr lang="en-CA" sz="1400" noProof="0"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059">
                <a:tc>
                  <a:txBody>
                    <a:bodyPr/>
                    <a:lstStyle/>
                    <a:p>
                      <a:r>
                        <a:rPr lang="en-CA" sz="1400" u="none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Coaptation</a:t>
                      </a:r>
                      <a:r>
                        <a:rPr lang="en-CA" sz="1400" u="none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gap &lt; 7</a:t>
                      </a:r>
                      <a:r>
                        <a:rPr lang="en-CA" sz="1400" u="none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400" u="none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 </a:t>
                      </a:r>
                      <a:endParaRPr lang="en-CA" sz="1400" u="none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u="none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068">
                <a:tc>
                  <a:txBody>
                    <a:bodyPr/>
                    <a:lstStyle/>
                    <a:p>
                      <a:r>
                        <a:rPr lang="en-CA" sz="1400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Effective</a:t>
                      </a:r>
                      <a:r>
                        <a:rPr lang="en-CA" sz="1400" kern="1200" baseline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400" kern="1200" baseline="0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regurgitant</a:t>
                      </a:r>
                      <a:r>
                        <a:rPr lang="en-CA" sz="1400" kern="1200" baseline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orifice area </a:t>
                      </a:r>
                      <a:r>
                        <a:rPr lang="en-CA" sz="1400" kern="12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&lt; 1.5 cm</a:t>
                      </a:r>
                      <a:r>
                        <a:rPr lang="en-CA" sz="1400" kern="1200" baseline="300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</a:t>
                      </a:r>
                      <a:endParaRPr lang="en-CA" sz="1400" noProof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rgbClr val="DB4508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068">
                <a:tc>
                  <a:txBody>
                    <a:bodyPr/>
                    <a:lstStyle/>
                    <a:p>
                      <a:r>
                        <a:rPr lang="en-CA" sz="1400" kern="1200" noProof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Coaptation</a:t>
                      </a:r>
                      <a:r>
                        <a:rPr lang="en-CA" sz="14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depth &lt; 1 cm </a:t>
                      </a:r>
                      <a:endParaRPr lang="en-CA" sz="1400" noProof="0" dirty="0"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2729">
                <a:tc>
                  <a:txBody>
                    <a:bodyPr/>
                    <a:lstStyle/>
                    <a:p>
                      <a:r>
                        <a:rPr lang="en-CA" sz="14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Central or</a:t>
                      </a:r>
                      <a:r>
                        <a:rPr lang="en-CA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4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antero-septal jet </a:t>
                      </a:r>
                      <a:endParaRPr lang="en-CA" sz="1400" noProof="0" dirty="0"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4401">
                <a:tc>
                  <a:txBody>
                    <a:bodyPr/>
                    <a:lstStyle/>
                    <a:p>
                      <a:r>
                        <a:rPr lang="en-CA" sz="14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Not Restricted motion of leaflet </a:t>
                      </a:r>
                      <a:endParaRPr lang="en-CA" sz="1400" noProof="0" dirty="0"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8007">
                <a:tc>
                  <a:txBody>
                    <a:bodyPr/>
                    <a:lstStyle/>
                    <a:p>
                      <a:r>
                        <a:rPr lang="en-CA" sz="1400" kern="1200" noProof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 Lead trough the valve </a:t>
                      </a:r>
                      <a:endParaRPr lang="en-CA" sz="1400" noProof="0"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1068">
                <a:tc>
                  <a:txBody>
                    <a:bodyPr/>
                    <a:lstStyle/>
                    <a:p>
                      <a:r>
                        <a:rPr lang="en-CA" sz="1400" kern="1200" noProof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Good Echo quality </a:t>
                      </a:r>
                      <a:endParaRPr lang="en-CA" sz="1400" noProof="0" dirty="0">
                        <a:latin typeface="+mj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it-I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Rettangolo 1"/>
          <p:cNvSpPr/>
          <p:nvPr/>
        </p:nvSpPr>
        <p:spPr>
          <a:xfrm>
            <a:off x="1837021" y="274853"/>
            <a:ext cx="7064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cs typeface="Calibri"/>
              </a:rPr>
              <a:t>E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DGE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 T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O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 E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DGE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 E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LIGIBILITY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 C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RITERIA: 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O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UR 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A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PPROACH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57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3" name="Procedu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171" t="9356" r="15216" b="9163"/>
          <a:stretch/>
        </p:blipFill>
        <p:spPr>
          <a:xfrm>
            <a:off x="4886990" y="1072815"/>
            <a:ext cx="3545143" cy="306805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70528" y="4235518"/>
            <a:ext cx="3611735" cy="43587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sz="1200" dirty="0"/>
              <a:t>Second </a:t>
            </a:r>
            <a:r>
              <a:rPr lang="it-IT" sz="1200" dirty="0" err="1"/>
              <a:t>XTRclip</a:t>
            </a:r>
            <a:r>
              <a:rPr lang="it-IT" sz="1200" dirty="0"/>
              <a:t> </a:t>
            </a:r>
            <a:r>
              <a:rPr lang="it-IT" sz="1200" dirty="0" err="1"/>
              <a:t>between</a:t>
            </a:r>
            <a:r>
              <a:rPr lang="it-IT" sz="1200" dirty="0"/>
              <a:t> the </a:t>
            </a:r>
            <a:r>
              <a:rPr lang="it-IT" sz="1200" dirty="0" err="1"/>
              <a:t>posterior</a:t>
            </a:r>
            <a:r>
              <a:rPr lang="it-IT" sz="1200" dirty="0"/>
              <a:t> and </a:t>
            </a:r>
            <a:r>
              <a:rPr lang="it-IT" sz="1200" dirty="0" err="1"/>
              <a:t>septal</a:t>
            </a:r>
            <a:r>
              <a:rPr lang="it-IT" sz="1200" dirty="0"/>
              <a:t> </a:t>
            </a:r>
            <a:r>
              <a:rPr lang="it-IT" sz="1200" dirty="0" err="1"/>
              <a:t>leaflet</a:t>
            </a:r>
            <a:endParaRPr lang="it-IT" dirty="0"/>
          </a:p>
          <a:p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72026" y="4229502"/>
            <a:ext cx="3729790" cy="44188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it-IT" sz="1200" dirty="0"/>
              <a:t>First </a:t>
            </a:r>
            <a:r>
              <a:rPr lang="it-IT" sz="1200" dirty="0" err="1"/>
              <a:t>XTRclip</a:t>
            </a:r>
            <a:r>
              <a:rPr lang="it-IT" sz="1200" dirty="0"/>
              <a:t> </a:t>
            </a:r>
            <a:r>
              <a:rPr lang="it-IT" sz="1200" dirty="0" err="1"/>
              <a:t>between</a:t>
            </a:r>
            <a:r>
              <a:rPr lang="it-IT" sz="1200" dirty="0"/>
              <a:t> the  </a:t>
            </a:r>
            <a:r>
              <a:rPr lang="it-IT" sz="1200" dirty="0" err="1"/>
              <a:t>anterior</a:t>
            </a:r>
            <a:r>
              <a:rPr lang="it-IT" sz="1200" dirty="0"/>
              <a:t> and </a:t>
            </a:r>
            <a:r>
              <a:rPr lang="it-IT" sz="1200" dirty="0" err="1"/>
              <a:t>septal</a:t>
            </a:r>
            <a:r>
              <a:rPr lang="it-IT" sz="1200" dirty="0"/>
              <a:t> </a:t>
            </a:r>
            <a:r>
              <a:rPr lang="it-IT" sz="1200" dirty="0" err="1"/>
              <a:t>leaflet</a:t>
            </a:r>
            <a:endParaRPr lang="it-IT" sz="1200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Cli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801" t="29434" r="25676" b="7018"/>
          <a:stretch/>
        </p:blipFill>
        <p:spPr>
          <a:xfrm>
            <a:off x="792078" y="1082843"/>
            <a:ext cx="3729790" cy="305802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549306" y="109028"/>
            <a:ext cx="545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  <a:cs typeface="Calibri"/>
              </a:rPr>
              <a:t>I</a:t>
            </a:r>
            <a:r>
              <a:rPr lang="en-GB" sz="2800" dirty="0">
                <a:solidFill>
                  <a:srgbClr val="FFFFFF"/>
                </a:solidFill>
                <a:cs typeface="Calibri"/>
              </a:rPr>
              <a:t>NTRAOPERATIVE</a:t>
            </a:r>
            <a:r>
              <a:rPr lang="en-GB" sz="40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GB" sz="4000" dirty="0" smtClean="0">
                <a:solidFill>
                  <a:srgbClr val="FFFFFF"/>
                </a:solidFill>
                <a:cs typeface="Calibri"/>
              </a:rPr>
              <a:t>F</a:t>
            </a:r>
            <a:r>
              <a:rPr lang="en-GB" sz="2800" dirty="0" smtClean="0">
                <a:solidFill>
                  <a:srgbClr val="FFFFFF"/>
                </a:solidFill>
                <a:cs typeface="Calibri"/>
              </a:rPr>
              <a:t>INDINGS</a:t>
            </a:r>
            <a:endParaRPr lang="en-GB" sz="9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66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="" xmlns:a16="http://schemas.microsoft.com/office/drawing/2014/main" id="{A4945286-A474-41F9-8AB3-FB9911BF5B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674" y="736717"/>
            <a:ext cx="8880010" cy="68702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2100" dirty="0">
                <a:latin typeface="Calibri"/>
                <a:cs typeface="Calibri"/>
              </a:rPr>
              <a:t>Semi-manual segmentation and 3D reconstruction of right atrium, inferior and superior vena cava and tricuspid ring.</a:t>
            </a:r>
            <a:endParaRPr lang="de-AT" sz="1800" dirty="0"/>
          </a:p>
          <a:p>
            <a:endParaRPr lang="de-AT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9" y="1503948"/>
            <a:ext cx="3549316" cy="310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90" y="1503946"/>
            <a:ext cx="4114414" cy="3158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ttangolo 17"/>
          <p:cNvSpPr/>
          <p:nvPr/>
        </p:nvSpPr>
        <p:spPr>
          <a:xfrm>
            <a:off x="1834818" y="1502345"/>
            <a:ext cx="2165684" cy="27231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en-AU" sz="1200" dirty="0"/>
              <a:t>Intra-procedural guidance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6671511" y="1516382"/>
            <a:ext cx="2005263" cy="27231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r>
              <a:rPr lang="en-AU" sz="1200" dirty="0"/>
              <a:t>Final Result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F</a:t>
            </a:r>
            <a:r>
              <a:rPr lang="it-IT" dirty="0" smtClean="0"/>
              <a:t>USION </a:t>
            </a:r>
            <a:r>
              <a:rPr lang="it-IT" sz="3600" dirty="0" smtClean="0"/>
              <a:t>I</a:t>
            </a:r>
            <a:r>
              <a:rPr lang="it-IT" dirty="0" smtClean="0"/>
              <a:t>MAGING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51696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703</Words>
  <Application>Microsoft Macintosh PowerPoint</Application>
  <PresentationFormat>Presentazione su schermo (16:9)</PresentationFormat>
  <Paragraphs>116</Paragraphs>
  <Slides>13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15" baseType="lpstr">
      <vt:lpstr>Thème Office</vt:lpstr>
      <vt:lpstr>Conception personnalisée</vt:lpstr>
      <vt:lpstr>Transcatheter edge-to-edge tricuspid repair for recurrent tricuspid regurgitation after left ventricular assist device and tricuspid ring implantation</vt:lpstr>
      <vt:lpstr>Introduction</vt:lpstr>
      <vt:lpstr>Medical History</vt:lpstr>
      <vt:lpstr>Case Presentation</vt:lpstr>
      <vt:lpstr>Echo findings</vt:lpstr>
      <vt:lpstr>Treatment Options</vt:lpstr>
      <vt:lpstr>Presentazione di PowerPoint</vt:lpstr>
      <vt:lpstr>Presentazione di PowerPoint</vt:lpstr>
      <vt:lpstr>FUSION IMAGING</vt:lpstr>
      <vt:lpstr>POSTOPERATIVE RESULT</vt:lpstr>
      <vt:lpstr>IMPROVEMENT OF RIGHT VENTRICLE OUTPUT</vt:lpstr>
      <vt:lpstr>DISCUSSION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</dc:creator>
  <cp:lastModifiedBy>Marco Russo</cp:lastModifiedBy>
  <cp:revision>34</cp:revision>
  <dcterms:created xsi:type="dcterms:W3CDTF">2015-11-16T08:25:35Z</dcterms:created>
  <dcterms:modified xsi:type="dcterms:W3CDTF">2019-06-05T13:05:00Z</dcterms:modified>
</cp:coreProperties>
</file>