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3"/>
  </p:notesMasterIdLst>
  <p:sldIdLst>
    <p:sldId id="264" r:id="rId3"/>
    <p:sldId id="265" r:id="rId4"/>
    <p:sldId id="263" r:id="rId5"/>
    <p:sldId id="266" r:id="rId6"/>
    <p:sldId id="268" r:id="rId7"/>
    <p:sldId id="269" r:id="rId8"/>
    <p:sldId id="270" r:id="rId9"/>
    <p:sldId id="273" r:id="rId10"/>
    <p:sldId id="271" r:id="rId11"/>
    <p:sldId id="272" r:id="rId12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207A"/>
    <a:srgbClr val="50535A"/>
    <a:srgbClr val="40175B"/>
    <a:srgbClr val="3C3C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80"/>
    <p:restoredTop sz="94419"/>
  </p:normalViewPr>
  <p:slideViewPr>
    <p:cSldViewPr snapToGrid="0" snapToObjects="1">
      <p:cViewPr varScale="1">
        <p:scale>
          <a:sx n="98" d="100"/>
          <a:sy n="98" d="100"/>
        </p:scale>
        <p:origin x="200" y="173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01AAC-4894-CF4D-AA61-687DC1B5CE75}" type="datetimeFigureOut">
              <a:rPr lang="en-US" smtClean="0"/>
              <a:t>6/2/19</a:t>
            </a:fld>
            <a:endParaRPr 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BD402-5C4E-3544-B3B6-40F2086CC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9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ja-JP" sz="1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P2 : Flail with tore chordae</a:t>
            </a:r>
            <a:endParaRPr lang="en-GB" altLang="ja-JP" sz="1200" dirty="0"/>
          </a:p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BD402-5C4E-3544-B3B6-40F2086CCFE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53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ja-JP" sz="1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P2 : Flail with tore chordae</a:t>
            </a:r>
            <a:endParaRPr lang="en-GB" altLang="ja-JP" sz="1200" dirty="0"/>
          </a:p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BD402-5C4E-3544-B3B6-40F2086CCF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111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ja-JP" sz="1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P2 : Flail with tore chordae</a:t>
            </a:r>
            <a:endParaRPr lang="en-GB" altLang="ja-JP" sz="1200" dirty="0"/>
          </a:p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BD402-5C4E-3544-B3B6-40F2086CCF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626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599858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77C05C7-0D1D-084A-AE34-F95E1AA39744}" type="datetimeFigureOut">
              <a:rPr lang="fr-FR" smtClean="0"/>
              <a:t>02/06/2019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B0E66C5B-AC82-CA45-BFC3-45117F64A1B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7759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77C05C7-0D1D-084A-AE34-F95E1AA39744}" type="datetimeFigureOut">
              <a:rPr lang="fr-FR" smtClean="0"/>
              <a:t>02/06/2019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B0E66C5B-AC82-CA45-BFC3-45117F64A1B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2101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C7ABB4-DF30-EA4D-A358-1C967BE8F6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14A321C-464B-F04E-ACB1-968CF9DF93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D52726F-31C5-204D-BF45-219921280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7426E-25DC-5049-A7E2-29F542F6A534}" type="datetimeFigureOut">
              <a:rPr lang="fr-FR" smtClean="0"/>
              <a:t>02/06/2019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60850B-7C47-8848-B53B-C06FD4CDA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FDCFEF-A2D7-C241-83B7-CF7AB3E63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19DB-B641-7043-A449-667A412CA14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9335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8ABE44-2264-8D43-806A-11FA877A9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18C731-361E-2346-881F-97B6F06EB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4F611B8-DCA5-FA4C-B91B-56D1A6505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7426E-25DC-5049-A7E2-29F542F6A534}" type="datetimeFigureOut">
              <a:rPr lang="fr-FR" smtClean="0"/>
              <a:t>02/06/2019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EF57C7-F6F9-B14C-97C6-8F6BD1872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E077768-5165-0D41-9B0C-AE39DDF35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19DB-B641-7043-A449-667A412CA14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5083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92E1AE-7EFE-0C44-80B1-ADA0638E7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E0A9677-18BE-7943-82D8-8B11B4ECB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AF3A8D-BE40-694D-8759-ED0A9A604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7426E-25DC-5049-A7E2-29F542F6A534}" type="datetimeFigureOut">
              <a:rPr lang="fr-FR" smtClean="0"/>
              <a:t>02/06/2019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87276E7-7BD1-3D4A-8FE6-50F02BCBB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BC6321B-C58D-ED42-9847-37D2BBDF3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19DB-B641-7043-A449-667A412CA14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9576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7A5C9F-5896-CD44-9E33-97F2A76A4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773B36-DC7F-744D-B44C-9B6687075A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3651B05-0DDA-3D4E-AA25-FF94F1E7D4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088D79E-20C6-EB47-9B40-47713032B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7426E-25DC-5049-A7E2-29F542F6A534}" type="datetimeFigureOut">
              <a:rPr lang="fr-FR" smtClean="0"/>
              <a:t>02/06/2019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26D993D-84C2-8C43-B7E3-752F5C180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2A1F68C-1657-2B48-BE2C-D6F98094A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19DB-B641-7043-A449-667A412CA14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6749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B8303C-ECDC-4444-9F92-5F4FDACFA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C04DC2F-D648-E24E-A2FB-39AC3DB19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480F625-6B94-8949-8818-BD725BD958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5967EB3-1471-4348-88DD-D800A58C73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A6A1730-1E09-8A40-8C56-80ED65FFF0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3F9DBC1-1F9A-6448-B80C-5DCC0500A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7426E-25DC-5049-A7E2-29F542F6A534}" type="datetimeFigureOut">
              <a:rPr lang="fr-FR" smtClean="0"/>
              <a:t>02/06/2019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5FAC74B-CA9B-404F-BACD-E98524EA8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3AB15BC-A41B-F04D-8BC5-28420D157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19DB-B641-7043-A449-667A412CA14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99315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F96FA5-E413-6F42-89C2-1C686D449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CF65CC1-A917-BA46-AEDA-D49CB47CC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7426E-25DC-5049-A7E2-29F542F6A534}" type="datetimeFigureOut">
              <a:rPr lang="fr-FR" smtClean="0"/>
              <a:t>02/06/2019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8ADE00B-6C50-F94E-B775-5FE50BA11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5C3D8E8-77B3-B141-85C1-07A37F0BD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19DB-B641-7043-A449-667A412CA14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13052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44C36E1-293A-F540-B349-BCA1F3272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7426E-25DC-5049-A7E2-29F542F6A534}" type="datetimeFigureOut">
              <a:rPr lang="fr-FR" smtClean="0"/>
              <a:t>02/06/2019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7913B75-744B-8447-8997-42664E0EB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A55ABB7-F67E-5343-A11C-3E1B4D666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19DB-B641-7043-A449-667A412CA14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1280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2BD014-B194-A64B-8E60-A7BF0208A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CD9164-4E91-3546-ACFA-6D3BD2819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62F56B-E27B-334D-B962-28E06712A5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D7EF6DD-C561-8549-B90A-882D719A8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7426E-25DC-5049-A7E2-29F542F6A534}" type="datetimeFigureOut">
              <a:rPr lang="fr-FR" smtClean="0"/>
              <a:t>02/06/2019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4506FD2-E3F2-104C-88A5-4B36DFDA7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03F7E8A-BB60-D148-A673-6C9BEB4B9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19DB-B641-7043-A449-667A412CA14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1288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77C05C7-0D1D-084A-AE34-F95E1AA39744}" type="datetimeFigureOut">
              <a:rPr lang="fr-FR" smtClean="0"/>
              <a:t>02/06/2019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B0E66C5B-AC82-CA45-BFC3-45117F64A1B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13237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185D4F-6CB9-B945-93E9-69D25DCDD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’image 2">
            <a:extLst>
              <a:ext uri="{FF2B5EF4-FFF2-40B4-BE49-F238E27FC236}">
                <a16:creationId xmlns:a16="http://schemas.microsoft.com/office/drawing/2014/main" id="{BCFBC9E8-5688-7649-8B62-DBE5FF98D7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8434B0A-8EA5-724F-8209-EF19597854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0C7E982-0773-334B-B038-63DBAEAAC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7426E-25DC-5049-A7E2-29F542F6A534}" type="datetimeFigureOut">
              <a:rPr lang="fr-FR" smtClean="0"/>
              <a:t>02/06/2019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7BE2655-B0AA-4E42-8DDC-C429C0FA1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77989FB-46DA-4046-808F-A1B6972BD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19DB-B641-7043-A449-667A412CA14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51170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9583D1-0382-AF49-A7BE-B82C62FB8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5A75199-0EED-8749-A035-E9CF23DA72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8C2AF4D-5090-7C4E-AE2E-564AAAA83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7426E-25DC-5049-A7E2-29F542F6A534}" type="datetimeFigureOut">
              <a:rPr lang="fr-FR" smtClean="0"/>
              <a:t>02/06/2019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8E364C-B18A-274E-A3FF-F8E46D411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39CED7-4E77-0A42-A9E6-7F306B002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19DB-B641-7043-A449-667A412CA14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07665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C585975-9163-9E4F-847A-DDF7B0D61F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7E45D55-ADEF-D640-A63E-255D348E83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6ADAF39-0546-F041-8282-5AC199542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7426E-25DC-5049-A7E2-29F542F6A534}" type="datetimeFigureOut">
              <a:rPr lang="fr-FR" smtClean="0"/>
              <a:t>02/06/2019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C54C15-DA18-7E4A-A6DB-1E6603964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2DA48E-A2C0-2C4B-B537-32F0A4215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19DB-B641-7043-A449-667A412CA14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4089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77C05C7-0D1D-084A-AE34-F95E1AA39744}" type="datetimeFigureOut">
              <a:rPr lang="fr-FR" smtClean="0"/>
              <a:t>02/06/2019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B0E66C5B-AC82-CA45-BFC3-45117F64A1B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0370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77C05C7-0D1D-084A-AE34-F95E1AA39744}" type="datetimeFigureOut">
              <a:rPr lang="fr-FR" smtClean="0"/>
              <a:t>02/06/2019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B0E66C5B-AC82-CA45-BFC3-45117F64A1B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6411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77C05C7-0D1D-084A-AE34-F95E1AA39744}" type="datetimeFigureOut">
              <a:rPr lang="fr-FR" smtClean="0"/>
              <a:t>02/06/2019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B0E66C5B-AC82-CA45-BFC3-45117F64A1B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8760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77C05C7-0D1D-084A-AE34-F95E1AA39744}" type="datetimeFigureOut">
              <a:rPr lang="fr-FR" smtClean="0"/>
              <a:t>02/06/2019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B0E66C5B-AC82-CA45-BFC3-45117F64A1B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0921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77C05C7-0D1D-084A-AE34-F95E1AA39744}" type="datetimeFigureOut">
              <a:rPr lang="fr-FR" smtClean="0"/>
              <a:t>02/06/2019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B0E66C5B-AC82-CA45-BFC3-45117F64A1B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9811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77C05C7-0D1D-084A-AE34-F95E1AA39744}" type="datetimeFigureOut">
              <a:rPr lang="fr-FR" smtClean="0"/>
              <a:t>02/06/2019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B0E66C5B-AC82-CA45-BFC3-45117F64A1B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0116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77C05C7-0D1D-084A-AE34-F95E1AA39744}" type="datetimeFigureOut">
              <a:rPr lang="fr-FR" smtClean="0"/>
              <a:t>02/06/2019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B0E66C5B-AC82-CA45-BFC3-45117F64A1B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570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191008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133592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2892" rtl="0" eaLnBrk="1" latinLnBrk="0" hangingPunct="1">
        <a:spcBef>
          <a:spcPct val="0"/>
        </a:spcBef>
        <a:buNone/>
        <a:defRPr sz="3300" b="0" i="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57168" indent="-257168" algn="l" defTabSz="34289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342892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342892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342892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342892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9D200B2-5008-C743-9748-58D9CF99F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433" y="124696"/>
            <a:ext cx="7886700" cy="609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80ADB5E-EC92-0E4B-A807-D2A96D9AD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106777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6C318D4-87E3-BB44-B2AB-CAA57690AB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7426E-25DC-5049-A7E2-29F542F6A534}" type="datetimeFigureOut">
              <a:rPr lang="fr-FR" smtClean="0"/>
              <a:t>02/06/2019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B64E-9EAC-5C42-A452-1ED093829F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313382-172B-524A-A59D-B14268DA39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119DB-B641-7043-A449-667A412CA14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901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930631-C8D3-5F41-8917-EE00FA9B0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63" y="1874371"/>
            <a:ext cx="8779669" cy="857250"/>
          </a:xfrm>
        </p:spPr>
        <p:txBody>
          <a:bodyPr>
            <a:normAutofit fontScale="90000"/>
          </a:bodyPr>
          <a:lstStyle/>
          <a:p>
            <a:r>
              <a:rPr lang="en-US" altLang="ja-JP" dirty="0" err="1"/>
              <a:t>MitraClip</a:t>
            </a:r>
            <a:r>
              <a:rPr lang="en-US" altLang="ja-JP" dirty="0"/>
              <a:t> for flail mitral posterior leaflet and systolic anterior motion of anterior leaflet in patient with hypertrophic obstructive hypertrophic cardiomyopathy.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2920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4F98E6-41AA-8949-8C11-1BC85ED6E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5FEF550-AD3A-FA4A-A410-AC2B29BBA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259" y="2073132"/>
            <a:ext cx="7886700" cy="1410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/>
              <a:t>We report a case that showed the feasibility of the </a:t>
            </a:r>
            <a:r>
              <a:rPr lang="en-US" altLang="ja-JP" dirty="0" err="1"/>
              <a:t>MitraClip</a:t>
            </a:r>
            <a:r>
              <a:rPr lang="en-US" altLang="ja-JP" dirty="0"/>
              <a:t> system to fix not only degenerative MR but also SAM caused by HOCM. </a:t>
            </a:r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126190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2E58AE-A49F-7F48-81EA-A218F31C5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21">
            <a:extLst>
              <a:ext uri="{FF2B5EF4-FFF2-40B4-BE49-F238E27FC236}">
                <a16:creationId xmlns:a16="http://schemas.microsoft.com/office/drawing/2014/main" id="{EC16F872-E640-0949-9158-0741512B42AB}"/>
              </a:ext>
            </a:extLst>
          </p:cNvPr>
          <p:cNvSpPr txBox="1">
            <a:spLocks/>
          </p:cNvSpPr>
          <p:nvPr/>
        </p:nvSpPr>
        <p:spPr bwMode="auto">
          <a:xfrm>
            <a:off x="430605" y="1270477"/>
            <a:ext cx="8486528" cy="33813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GB" sz="2400" b="1" dirty="0">
                <a:solidFill>
                  <a:srgbClr val="40175B"/>
                </a:solidFill>
                <a:latin typeface="+mj-lt"/>
                <a:ea typeface="ＭＳ Ｐゴシック" charset="0"/>
                <a:cs typeface="Arial" charset="0"/>
              </a:rPr>
              <a:t>Speaker‘s name :</a:t>
            </a:r>
          </a:p>
          <a:p>
            <a:pPr marL="0" indent="0">
              <a:spcAft>
                <a:spcPts val="1200"/>
              </a:spcAft>
              <a:buNone/>
            </a:pPr>
            <a:endParaRPr lang="en-GB" sz="2400" b="1" dirty="0">
              <a:solidFill>
                <a:srgbClr val="40175B"/>
              </a:solidFill>
              <a:latin typeface="+mj-lt"/>
              <a:ea typeface="ＭＳ Ｐゴシック" charset="0"/>
              <a:cs typeface="Arial" charset="0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GB" sz="2400" b="1" dirty="0">
                <a:solidFill>
                  <a:srgbClr val="40175B"/>
                </a:solidFill>
                <a:latin typeface="+mj-lt"/>
                <a:ea typeface="ＭＳ Ｐゴシック" charset="0"/>
                <a:cs typeface="Arial" charset="0"/>
              </a:rPr>
              <a:t>☑ I do not have any potential conflict of interest</a:t>
            </a:r>
          </a:p>
          <a:p>
            <a:pPr marL="0" indent="0">
              <a:buNone/>
              <a:defRPr/>
            </a:pPr>
            <a:endParaRPr lang="en-GB" sz="2400" b="1" dirty="0">
              <a:solidFill>
                <a:srgbClr val="40175B"/>
              </a:solidFill>
              <a:latin typeface="+mj-lt"/>
              <a:ea typeface="ＭＳ Ｐゴシック" charset="0"/>
              <a:cs typeface="Arial" charset="0"/>
            </a:endParaRPr>
          </a:p>
          <a:p>
            <a:pPr marL="0" indent="0">
              <a:buNone/>
              <a:defRPr/>
            </a:pPr>
            <a:endParaRPr lang="en-GB" sz="2400" b="1" dirty="0">
              <a:solidFill>
                <a:srgbClr val="40175B"/>
              </a:solidFill>
              <a:latin typeface="+mj-lt"/>
              <a:ea typeface="ＭＳ Ｐゴシック" charset="0"/>
              <a:cs typeface="Arial" charset="0"/>
            </a:endParaRPr>
          </a:p>
          <a:p>
            <a:pPr marL="0" indent="0">
              <a:buNone/>
              <a:defRPr/>
            </a:pPr>
            <a:endParaRPr lang="en-GB" sz="2000" b="1" dirty="0">
              <a:solidFill>
                <a:srgbClr val="40175B"/>
              </a:solidFill>
              <a:latin typeface="+mj-lt"/>
              <a:ea typeface="ＭＳ Ｐゴシック" charset="0"/>
              <a:cs typeface="Arial" charset="0"/>
            </a:endParaRPr>
          </a:p>
          <a:p>
            <a:pPr marL="0" indent="0">
              <a:buNone/>
              <a:defRPr/>
            </a:pPr>
            <a:endParaRPr lang="en-GB" sz="2000" b="1" dirty="0">
              <a:solidFill>
                <a:srgbClr val="40175B"/>
              </a:solidFill>
              <a:latin typeface="+mj-lt"/>
              <a:ea typeface="ＭＳ Ｐゴシック" charset="0"/>
              <a:cs typeface="Arial" charset="0"/>
            </a:endParaRPr>
          </a:p>
          <a:p>
            <a:pPr marL="0" indent="0">
              <a:buNone/>
            </a:pPr>
            <a:endParaRPr lang="en-GB" sz="2000" b="1" dirty="0">
              <a:solidFill>
                <a:srgbClr val="40175B"/>
              </a:solidFill>
              <a:latin typeface="+mj-lt"/>
              <a:ea typeface="ＭＳ Ｐゴシック" charset="0"/>
              <a:cs typeface="Arial" charset="0"/>
            </a:endParaRPr>
          </a:p>
          <a:p>
            <a:pPr marL="0" indent="0">
              <a:buNone/>
            </a:pPr>
            <a:endParaRPr lang="en-GB" sz="2000" b="1" dirty="0">
              <a:solidFill>
                <a:srgbClr val="40175B"/>
              </a:solidFill>
              <a:latin typeface="+mj-lt"/>
              <a:ea typeface="ＭＳ Ｐゴシック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969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65E8BD-F44A-B040-A913-93F18A2F6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2355" y="124696"/>
            <a:ext cx="5664778" cy="609600"/>
          </a:xfrm>
        </p:spPr>
        <p:txBody>
          <a:bodyPr>
            <a:normAutofit/>
          </a:bodyPr>
          <a:lstStyle/>
          <a:p>
            <a:r>
              <a:rPr lang="en-GB" noProof="1"/>
              <a:t>Case presentation: 70 year-old male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88052A6-9CDC-1F4C-8867-86C7C9E8E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1287005"/>
            <a:ext cx="8734253" cy="34096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He complained of NYHA class II d</a:t>
            </a:r>
            <a:r>
              <a:rPr lang="en-US" altLang="ja-JP" sz="2400" dirty="0"/>
              <a:t>yspnea for 3 months.</a:t>
            </a:r>
            <a:endParaRPr lang="en-US" altLang="ja-JP" sz="1000" dirty="0"/>
          </a:p>
          <a:p>
            <a:pPr marL="0" indent="0">
              <a:buNone/>
            </a:pPr>
            <a:r>
              <a:rPr lang="en-GB" altLang="ja-JP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Although there had been left-ventricular outflow tract (LVOT) gradient of 50 mmHg from systolic anterior movement (SAM) of mitral anterior leaflet (AML) detected 6 years ago, it remained resolved with medical therapy.</a:t>
            </a:r>
          </a:p>
          <a:p>
            <a:pPr marL="0" indent="0">
              <a:buNone/>
            </a:pPr>
            <a:r>
              <a:rPr lang="en-GB" altLang="ja-JP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Newly developed severe mitral regurgitation (MR) due to flail P2 leaflet was found.</a:t>
            </a:r>
          </a:p>
          <a:p>
            <a:pPr marL="0" indent="0" algn="ctr">
              <a:buNone/>
            </a:pPr>
            <a:r>
              <a:rPr lang="en-GB" altLang="ja-JP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planed </a:t>
            </a:r>
            <a:r>
              <a:rPr lang="en-GB" altLang="ja-JP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MitraClip</a:t>
            </a:r>
            <a:r>
              <a:rPr lang="en-GB" altLang="ja-JP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procedure to fix the mitral valve.</a:t>
            </a:r>
          </a:p>
        </p:txBody>
      </p:sp>
    </p:spTree>
    <p:extLst>
      <p:ext uri="{BB962C8B-B14F-4D97-AF65-F5344CB8AC3E}">
        <p14:creationId xmlns:p14="http://schemas.microsoft.com/office/powerpoint/2010/main" val="2951394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65E8BD-F44A-B040-A913-93F18A2F6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25" y="124696"/>
            <a:ext cx="3916508" cy="609600"/>
          </a:xfrm>
        </p:spPr>
        <p:txBody>
          <a:bodyPr>
            <a:normAutofit fontScale="90000"/>
          </a:bodyPr>
          <a:lstStyle/>
          <a:p>
            <a:r>
              <a:rPr lang="en-GB" noProof="1"/>
              <a:t>Pre procedural TTE: 3ch view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88052A6-9CDC-1F4C-8867-86C7C9E8E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7416" y="1132774"/>
            <a:ext cx="2642026" cy="2658140"/>
          </a:xfrm>
          <a:ln w="50800"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TTE: </a:t>
            </a:r>
          </a:p>
          <a:p>
            <a:pPr marL="0" indent="0">
              <a:buNone/>
            </a:pP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LVEF 74%</a:t>
            </a:r>
          </a:p>
          <a:p>
            <a:pPr marL="0" indent="0">
              <a:buNone/>
            </a:pPr>
            <a:r>
              <a:rPr lang="en-GB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LVDd</a:t>
            </a: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/s  54/31mm</a:t>
            </a:r>
          </a:p>
          <a:p>
            <a:pPr marL="0" indent="0">
              <a:buNone/>
            </a:pP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LV IVS/PW 15/14mm</a:t>
            </a:r>
          </a:p>
          <a:p>
            <a:pPr marL="0" indent="0">
              <a:buNone/>
            </a:pPr>
            <a:r>
              <a:rPr lang="en-GB" sz="1800" b="1" u="sng" dirty="0"/>
              <a:t>MR severe due to P2 flail</a:t>
            </a:r>
          </a:p>
          <a:p>
            <a:pPr marL="0" indent="0">
              <a:buNone/>
            </a:pP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AS none, AR mild</a:t>
            </a:r>
          </a:p>
          <a:p>
            <a:pPr marL="0" indent="0">
              <a:buNone/>
            </a:pP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LVOT </a:t>
            </a:r>
            <a:r>
              <a:rPr lang="en-GB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Vp</a:t>
            </a: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1.43m/s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14C4721E-1A9E-D64F-8B24-D0B5FF2928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317" t="3387" r="138" b="9755"/>
          <a:stretch/>
        </p:blipFill>
        <p:spPr>
          <a:xfrm>
            <a:off x="244459" y="975143"/>
            <a:ext cx="5117250" cy="3028577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BC3FE8F-BB8D-A04D-A95E-82A1E7CD129A}"/>
              </a:ext>
            </a:extLst>
          </p:cNvPr>
          <p:cNvSpPr/>
          <p:nvPr/>
        </p:nvSpPr>
        <p:spPr>
          <a:xfrm>
            <a:off x="2065571" y="4047141"/>
            <a:ext cx="5012858" cy="954107"/>
          </a:xfrm>
          <a:prstGeom prst="rect">
            <a:avLst/>
          </a:prstGeom>
          <a:ln w="508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GB" altLang="ja-JP" sz="2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Although there was SAM of AML, </a:t>
            </a:r>
          </a:p>
          <a:p>
            <a:r>
              <a:rPr lang="en-GB" altLang="ja-JP" sz="2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LVOT obstruction was not found.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377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65E8BD-F44A-B040-A913-93F18A2F6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6602" y="124696"/>
            <a:ext cx="5290531" cy="609600"/>
          </a:xfrm>
        </p:spPr>
        <p:txBody>
          <a:bodyPr>
            <a:normAutofit/>
          </a:bodyPr>
          <a:lstStyle/>
          <a:p>
            <a:r>
              <a:rPr lang="en-GB" noProof="1"/>
              <a:t>TEE: bi-commissure and LVOT view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F0933F5-22AC-8241-94A8-06D9C13655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333" t="6553" r="310" b="11238"/>
          <a:stretch/>
        </p:blipFill>
        <p:spPr>
          <a:xfrm>
            <a:off x="6105010" y="858004"/>
            <a:ext cx="2459045" cy="3270641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54368FC8-0E10-AD43-A6BA-B41F999FDE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45" t="26913"/>
          <a:stretch/>
        </p:blipFill>
        <p:spPr>
          <a:xfrm>
            <a:off x="618280" y="858005"/>
            <a:ext cx="5474659" cy="3270640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FD1E35D-1097-3040-A8C2-45123D53CCFC}"/>
              </a:ext>
            </a:extLst>
          </p:cNvPr>
          <p:cNvSpPr/>
          <p:nvPr/>
        </p:nvSpPr>
        <p:spPr>
          <a:xfrm>
            <a:off x="2729618" y="1143119"/>
            <a:ext cx="2694584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en-GB" altLang="ja-JP" dirty="0">
                <a:solidFill>
                  <a:prstClr val="black">
                    <a:lumMod val="85000"/>
                    <a:lumOff val="15000"/>
                  </a:prstClr>
                </a:solidFill>
              </a:rPr>
              <a:t>P2 : Flail with tore chordae</a:t>
            </a:r>
            <a:endParaRPr lang="en-GB" altLang="ja-JP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D8DC137-7D14-5F41-B28B-7F5DE41F1BA5}"/>
              </a:ext>
            </a:extLst>
          </p:cNvPr>
          <p:cNvSpPr/>
          <p:nvPr/>
        </p:nvSpPr>
        <p:spPr>
          <a:xfrm>
            <a:off x="2072225" y="3490324"/>
            <a:ext cx="3252878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en-GB" altLang="ja-JP" dirty="0">
                <a:solidFill>
                  <a:prstClr val="black">
                    <a:lumMod val="85000"/>
                    <a:lumOff val="15000"/>
                  </a:prstClr>
                </a:solidFill>
              </a:rPr>
              <a:t>A2 : moving anterior due to SAM</a:t>
            </a:r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0B843032-0EE6-CC49-AB84-9C2EA5A3717A}"/>
              </a:ext>
            </a:extLst>
          </p:cNvPr>
          <p:cNvCxnSpPr>
            <a:cxnSpLocks/>
          </p:cNvCxnSpPr>
          <p:nvPr/>
        </p:nvCxnSpPr>
        <p:spPr>
          <a:xfrm flipV="1">
            <a:off x="4617726" y="3039826"/>
            <a:ext cx="0" cy="450498"/>
          </a:xfrm>
          <a:prstGeom prst="straightConnector1">
            <a:avLst/>
          </a:prstGeom>
          <a:ln w="349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802C7DE5-789B-7849-A626-DDEBA60AA472}"/>
              </a:ext>
            </a:extLst>
          </p:cNvPr>
          <p:cNvCxnSpPr>
            <a:cxnSpLocks/>
          </p:cNvCxnSpPr>
          <p:nvPr/>
        </p:nvCxnSpPr>
        <p:spPr>
          <a:xfrm>
            <a:off x="4598751" y="1512451"/>
            <a:ext cx="190225" cy="634064"/>
          </a:xfrm>
          <a:prstGeom prst="straightConnector1">
            <a:avLst/>
          </a:prstGeom>
          <a:ln w="349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2800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65E8BD-F44A-B040-A913-93F18A2F6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4504" y="124696"/>
            <a:ext cx="7422630" cy="609600"/>
          </a:xfrm>
        </p:spPr>
        <p:txBody>
          <a:bodyPr>
            <a:normAutofit/>
          </a:bodyPr>
          <a:lstStyle/>
          <a:p>
            <a:r>
              <a:rPr lang="en-GB" noProof="1"/>
              <a:t>TEE: Grasping the leaflet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FB5866EC-7C3B-5C44-BC54-7C1FA5F07C8E}"/>
              </a:ext>
            </a:extLst>
          </p:cNvPr>
          <p:cNvSpPr/>
          <p:nvPr/>
        </p:nvSpPr>
        <p:spPr>
          <a:xfrm>
            <a:off x="1605396" y="4012997"/>
            <a:ext cx="5933208" cy="954107"/>
          </a:xfrm>
          <a:prstGeom prst="rect">
            <a:avLst/>
          </a:prstGeom>
          <a:ln w="508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GB" altLang="ja-JP" sz="2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We deploy a clip at the centre of A2/P2</a:t>
            </a:r>
          </a:p>
          <a:p>
            <a:pPr lvl="0"/>
            <a:r>
              <a:rPr lang="en-GB" altLang="ja-JP" sz="2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where the chordae tore</a:t>
            </a: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C88D9157-8A0E-134E-8CB1-2B74759AF1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89" t="27554" r="196" b="195"/>
          <a:stretch/>
        </p:blipFill>
        <p:spPr>
          <a:xfrm>
            <a:off x="1998291" y="857993"/>
            <a:ext cx="5147419" cy="303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550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65E8BD-F44A-B040-A913-93F18A2F6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4504" y="124696"/>
            <a:ext cx="7422630" cy="609600"/>
          </a:xfrm>
        </p:spPr>
        <p:txBody>
          <a:bodyPr>
            <a:normAutofit/>
          </a:bodyPr>
          <a:lstStyle/>
          <a:p>
            <a:r>
              <a:rPr lang="en-GB" noProof="1"/>
              <a:t>TEE: Post deployment of the Clip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0B0D492B-2BD5-2D45-B98F-FD8AAF004A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74" t="29798"/>
          <a:stretch/>
        </p:blipFill>
        <p:spPr>
          <a:xfrm>
            <a:off x="135294" y="806452"/>
            <a:ext cx="3665573" cy="2113296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92EE7DF7-CD43-6942-89BA-79B46D646E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92" t="31816"/>
          <a:stretch/>
        </p:blipFill>
        <p:spPr>
          <a:xfrm>
            <a:off x="109546" y="2919748"/>
            <a:ext cx="3717068" cy="2052554"/>
          </a:xfrm>
          <a:prstGeom prst="rect">
            <a:avLst/>
          </a:prstGeom>
        </p:spPr>
      </p:pic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FB5866EC-7C3B-5C44-BC54-7C1FA5F07C8E}"/>
              </a:ext>
            </a:extLst>
          </p:cNvPr>
          <p:cNvSpPr/>
          <p:nvPr/>
        </p:nvSpPr>
        <p:spPr>
          <a:xfrm>
            <a:off x="3852362" y="1530493"/>
            <a:ext cx="5164009" cy="2246769"/>
          </a:xfrm>
          <a:prstGeom prst="rect">
            <a:avLst/>
          </a:prstGeom>
          <a:ln w="508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ü"/>
            </a:pPr>
            <a:r>
              <a:rPr lang="en-GB" altLang="ja-JP" sz="2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Mild residual MR at lateral side.</a:t>
            </a:r>
          </a:p>
          <a:p>
            <a:pPr marL="457200" lvl="0" indent="-457200">
              <a:buFont typeface="Wingdings" pitchFamily="2" charset="2"/>
              <a:buChar char="ü"/>
            </a:pPr>
            <a:r>
              <a:rPr lang="en-GB" altLang="ja-JP" sz="2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No SAM and LVOT obstruction.</a:t>
            </a:r>
          </a:p>
          <a:p>
            <a:pPr marL="457200" lvl="0" indent="-457200">
              <a:buFont typeface="Wingdings" pitchFamily="2" charset="2"/>
              <a:buChar char="ü"/>
            </a:pPr>
            <a:r>
              <a:rPr lang="en-US" altLang="ja-JP" sz="2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V wave of left atrium pressure </a:t>
            </a:r>
          </a:p>
          <a:p>
            <a:pPr lvl="2"/>
            <a:r>
              <a:rPr lang="en-US" altLang="ja-JP" sz="2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24 mmHg  </a:t>
            </a:r>
            <a:r>
              <a:rPr lang="ja-JP" altLang="en-US" sz="2800">
                <a:solidFill>
                  <a:prstClr val="black">
                    <a:lumMod val="85000"/>
                    <a:lumOff val="15000"/>
                  </a:prstClr>
                </a:solidFill>
              </a:rPr>
              <a:t>→　</a:t>
            </a:r>
            <a:r>
              <a:rPr lang="en-US" altLang="ja-JP" sz="2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18 mmHg.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GB" altLang="ja-JP" sz="2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MV mean PG=4.5 mmHg.</a:t>
            </a:r>
          </a:p>
        </p:txBody>
      </p:sp>
    </p:spTree>
    <p:extLst>
      <p:ext uri="{BB962C8B-B14F-4D97-AF65-F5344CB8AC3E}">
        <p14:creationId xmlns:p14="http://schemas.microsoft.com/office/powerpoint/2010/main" val="751138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65E8BD-F44A-B040-A913-93F18A2F6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2355" y="124696"/>
            <a:ext cx="5664778" cy="609600"/>
          </a:xfrm>
        </p:spPr>
        <p:txBody>
          <a:bodyPr>
            <a:normAutofit/>
          </a:bodyPr>
          <a:lstStyle/>
          <a:p>
            <a:r>
              <a:rPr lang="en-GB" noProof="1"/>
              <a:t>Post procedural course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88052A6-9CDC-1F4C-8867-86C7C9E8E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950" y="2026228"/>
            <a:ext cx="7658100" cy="10910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Post procedural course was uneventful.</a:t>
            </a:r>
          </a:p>
          <a:p>
            <a:pPr marL="0" indent="0">
              <a:buNone/>
            </a:pPr>
            <a:r>
              <a:rPr lang="en-US" altLang="ja-JP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His d</a:t>
            </a:r>
            <a:r>
              <a:rPr lang="en-US" altLang="ja-JP" dirty="0"/>
              <a:t>yspnea resolved promptly after the procedure.</a:t>
            </a:r>
          </a:p>
        </p:txBody>
      </p:sp>
    </p:spTree>
    <p:extLst>
      <p:ext uri="{BB962C8B-B14F-4D97-AF65-F5344CB8AC3E}">
        <p14:creationId xmlns:p14="http://schemas.microsoft.com/office/powerpoint/2010/main" val="2858543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4F98E6-41AA-8949-8C11-1BC85ED6E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MitraClip</a:t>
            </a:r>
            <a:r>
              <a:rPr lang="en-US" dirty="0"/>
              <a:t> for SAM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5FEF550-AD3A-FA4A-A410-AC2B29BBA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799" y="983140"/>
            <a:ext cx="8909732" cy="3985846"/>
          </a:xfrm>
        </p:spPr>
        <p:txBody>
          <a:bodyPr>
            <a:normAutofit/>
          </a:bodyPr>
          <a:lstStyle/>
          <a:p>
            <a:r>
              <a:rPr lang="en-US" altLang="ja-JP" dirty="0"/>
              <a:t>Surgical mitral valve repair with ring annuloplasty in patients with HOCM might result in worsening SAM.</a:t>
            </a:r>
          </a:p>
          <a:p>
            <a:r>
              <a:rPr lang="en-US" altLang="ja-JP" dirty="0"/>
              <a:t>In case SAM occurred during surgical mitral valve repair, adding the edge-to-edge suture was simple and effectively technique. </a:t>
            </a:r>
            <a:r>
              <a:rPr lang="en-US" altLang="ja-JP" sz="1800" dirty="0"/>
              <a:t>(Ann </a:t>
            </a:r>
            <a:r>
              <a:rPr lang="en-US" altLang="ja-JP" sz="1800" dirty="0" err="1"/>
              <a:t>Thorac</a:t>
            </a:r>
            <a:r>
              <a:rPr lang="en-US" altLang="ja-JP" sz="1800" dirty="0"/>
              <a:t> </a:t>
            </a:r>
            <a:r>
              <a:rPr lang="en-US" altLang="ja-JP" sz="1800" dirty="0" err="1"/>
              <a:t>Surg</a:t>
            </a:r>
            <a:r>
              <a:rPr lang="en-US" altLang="ja-JP" sz="1800" dirty="0"/>
              <a:t> 2005;79:471–4) </a:t>
            </a:r>
            <a:endParaRPr lang="en-US" altLang="ja-JP" dirty="0"/>
          </a:p>
          <a:p>
            <a:r>
              <a:rPr lang="en-US" altLang="ja-JP" dirty="0"/>
              <a:t>Although Diverting </a:t>
            </a:r>
            <a:r>
              <a:rPr lang="en-US" altLang="ja-JP" dirty="0" err="1"/>
              <a:t>MitraClip</a:t>
            </a:r>
            <a:r>
              <a:rPr lang="en-US" altLang="ja-JP" dirty="0"/>
              <a:t> system to treating symptomatic LVOT obstruction from SAM with good outcomes, It remains off-label use. </a:t>
            </a:r>
            <a:r>
              <a:rPr lang="en-US" altLang="ja-JP" sz="1800" dirty="0"/>
              <a:t>(</a:t>
            </a:r>
            <a:r>
              <a:rPr lang="en-US" altLang="ja-JP" sz="1800" dirty="0" err="1"/>
              <a:t>EuroIntervention</a:t>
            </a:r>
            <a:r>
              <a:rPr lang="en-US" altLang="ja-JP" sz="1800" dirty="0"/>
              <a:t> 2015;11:942-947)</a:t>
            </a:r>
          </a:p>
        </p:txBody>
      </p:sp>
    </p:spTree>
    <p:extLst>
      <p:ext uri="{BB962C8B-B14F-4D97-AF65-F5344CB8AC3E}">
        <p14:creationId xmlns:p14="http://schemas.microsoft.com/office/powerpoint/2010/main" val="371079404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</TotalTime>
  <Words>370</Words>
  <Application>Microsoft Macintosh PowerPoint</Application>
  <PresentationFormat>画面に合わせる (16:9)</PresentationFormat>
  <Paragraphs>50</Paragraphs>
  <Slides>10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10</vt:i4>
      </vt:variant>
    </vt:vector>
  </HeadingPairs>
  <TitlesOfParts>
    <vt:vector size="19" baseType="lpstr">
      <vt:lpstr>ＭＳ Ｐゴシック</vt:lpstr>
      <vt:lpstr>メイリオ</vt:lpstr>
      <vt:lpstr>游ゴシック</vt:lpstr>
      <vt:lpstr>Arial</vt:lpstr>
      <vt:lpstr>Calibri</vt:lpstr>
      <vt:lpstr>Helvetica</vt:lpstr>
      <vt:lpstr>Wingdings</vt:lpstr>
      <vt:lpstr>Thème Office</vt:lpstr>
      <vt:lpstr>Conception personnalisée</vt:lpstr>
      <vt:lpstr>MitraClip for flail mitral posterior leaflet and systolic anterior motion of anterior leaflet in patient with hypertrophic obstructive hypertrophic cardiomyopathy.</vt:lpstr>
      <vt:lpstr>PowerPoint プレゼンテーション</vt:lpstr>
      <vt:lpstr>Case presentation: 70 year-old male</vt:lpstr>
      <vt:lpstr>Pre procedural TTE: 3ch view</vt:lpstr>
      <vt:lpstr>TEE: bi-commissure and LVOT view</vt:lpstr>
      <vt:lpstr>TEE: Grasping the leaflet</vt:lpstr>
      <vt:lpstr>TEE: Post deployment of the Clip</vt:lpstr>
      <vt:lpstr>Post procedural course</vt:lpstr>
      <vt:lpstr>MitraClip for SAM</vt:lpstr>
      <vt:lpstr>Conclusion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Julien</dc:creator>
  <cp:lastModifiedBy>中嶋 正貴</cp:lastModifiedBy>
  <cp:revision>66</cp:revision>
  <dcterms:created xsi:type="dcterms:W3CDTF">2015-11-16T08:25:35Z</dcterms:created>
  <dcterms:modified xsi:type="dcterms:W3CDTF">2019-06-01T21:30:35Z</dcterms:modified>
</cp:coreProperties>
</file>