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64" r:id="rId3"/>
    <p:sldId id="263" r:id="rId4"/>
    <p:sldId id="269" r:id="rId5"/>
    <p:sldId id="270" r:id="rId6"/>
    <p:sldId id="271" r:id="rId7"/>
    <p:sldId id="272" r:id="rId8"/>
    <p:sldId id="268" r:id="rId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 TITLE" id="{AA668F15-E44A-8B40-A5CE-54C7DB8833A1}">
          <p14:sldIdLst>
            <p14:sldId id="264"/>
          </p14:sldIdLst>
        </p14:section>
        <p14:section name="YOUR PRESENTATION SLIDES" id="{1A173C2C-976D-D44A-8E24-96D66C293D6F}">
          <p14:sldIdLst>
            <p14:sldId id="263"/>
            <p14:sldId id="269"/>
            <p14:sldId id="270"/>
            <p14:sldId id="271"/>
            <p14:sldId id="272"/>
          </p14:sldIdLst>
        </p14:section>
        <p14:section name="DO NOT REMOVE - END SLIDE" id="{FA30E992-F73F-D14A-A1FD-64C7CE500A16}">
          <p14:sldIdLst>
            <p14:sldId id="2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107E"/>
    <a:srgbClr val="3C3C3B"/>
    <a:srgbClr val="50535A"/>
    <a:srgbClr val="61207A"/>
    <a:srgbClr val="4017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09"/>
    <p:restoredTop sz="94646"/>
  </p:normalViewPr>
  <p:slideViewPr>
    <p:cSldViewPr snapToGrid="0" snapToObjects="1">
      <p:cViewPr varScale="1">
        <p:scale>
          <a:sx n="98" d="100"/>
          <a:sy n="98" d="100"/>
        </p:scale>
        <p:origin x="336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41617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0" i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599858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46784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1140921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9811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re vertical et tex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F1558736-B078-0A4D-8F6F-2A04BDD6E4A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596467" y="2472494"/>
            <a:ext cx="1951065" cy="819862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AAE6ACF4-CBC6-FF49-AA31-30A12B7DEA4B}"/>
              </a:ext>
            </a:extLst>
          </p:cNvPr>
          <p:cNvSpPr txBox="1"/>
          <p:nvPr userDrawn="1"/>
        </p:nvSpPr>
        <p:spPr>
          <a:xfrm>
            <a:off x="2895599" y="3676765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0" i="0" spc="0" dirty="0" err="1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PCRonline.com</a:t>
            </a:r>
            <a:endParaRPr lang="fr-FR" sz="2800" b="0" i="0" spc="0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254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C7ABB4-DF30-EA4D-A358-1C967BE8F6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183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14A321C-464B-F04E-ACB1-968CF9DF93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568"/>
            <a:ext cx="6858000" cy="165523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259335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8ABE44-2264-8D43-806A-11FA877A9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18C731-361E-2346-881F-97B6F06EB9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755083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7A5C9F-5896-CD44-9E33-97F2A76A4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773B36-DC7F-744D-B44C-9B6687075A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6684"/>
            <a:ext cx="3867150" cy="434974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651B05-0DDA-3D4E-AA25-FF94F1E7D4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6684"/>
            <a:ext cx="3867150" cy="434974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636749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C04DC2F-D648-E24E-A2FB-39AC3DB19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9" y="1680634"/>
            <a:ext cx="3868737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480F625-6B94-8949-8818-BD725BD958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9" y="2506133"/>
            <a:ext cx="3868737" cy="36830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5967EB3-1471-4348-88DD-D800A58C73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0634"/>
            <a:ext cx="3887788" cy="825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A6A1730-1E09-8A40-8C56-80ED65FFF0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6133"/>
            <a:ext cx="3887788" cy="36830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99042D92-635A-574E-9B49-0CF713F7592A}"/>
              </a:ext>
            </a:extLst>
          </p:cNvPr>
          <p:cNvSpPr txBox="1">
            <a:spLocks/>
          </p:cNvSpPr>
          <p:nvPr userDrawn="1"/>
        </p:nvSpPr>
        <p:spPr>
          <a:xfrm>
            <a:off x="1030433" y="166261"/>
            <a:ext cx="7886700" cy="812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0" i="0" kern="120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819931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F96FA5-E413-6F42-89C2-1C686D449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841305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itre 1">
            <a:extLst>
              <a:ext uri="{FF2B5EF4-FFF2-40B4-BE49-F238E27FC236}">
                <a16:creationId xmlns:a16="http://schemas.microsoft.com/office/drawing/2014/main" id="{8A0AEBAC-8B81-3244-9D3D-11496565F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4EEB2DB-5685-2941-942B-3696E34FB15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rcRect/>
          <a:stretch/>
        </p:blipFill>
        <p:spPr>
          <a:xfrm>
            <a:off x="3653528" y="1123330"/>
            <a:ext cx="1836943" cy="1053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926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72" r:id="rId4"/>
  </p:sldLayoutIdLst>
  <p:txStyles>
    <p:titleStyle>
      <a:lvl1pPr algn="ctr" defTabSz="342892" rtl="0" eaLnBrk="1" latinLnBrk="0" hangingPunct="1">
        <a:spcBef>
          <a:spcPct val="0"/>
        </a:spcBef>
        <a:buNone/>
        <a:defRPr sz="3300" b="0" i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57168" indent="-257168" algn="l" defTabSz="342892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defTabSz="342892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342892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342892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342892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342892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342892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342892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342892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34289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9D200B2-5008-C743-9748-58D9CF99F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0433" y="166261"/>
            <a:ext cx="7886700" cy="812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80ADB5E-EC92-0E4B-A807-D2A96D9AD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49" y="1475703"/>
            <a:ext cx="8288483" cy="50642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811D1C0-BD58-B84A-8465-26E8D734D9C0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26867" y="196078"/>
            <a:ext cx="1184490" cy="679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901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2800" b="0" i="0" kern="1200">
          <a:solidFill>
            <a:schemeClr val="bg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rgbClr val="3C3C3B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rgbClr val="3C3C3B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rgbClr val="3C3C3B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3C3C3B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3C3C3B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0DDE8E-9652-4944-BEFC-05453FF0F8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How should I manage complex anatomical situations during my TAVI procedures?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F26CE40-8ED4-7F4E-B1F6-F289837D0F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543147"/>
            <a:ext cx="6400800" cy="1351626"/>
          </a:xfrm>
        </p:spPr>
        <p:txBody>
          <a:bodyPr/>
          <a:lstStyle/>
          <a:p>
            <a:r>
              <a:rPr lang="fr-FR" dirty="0"/>
              <a:t>Prof. De Backer</a:t>
            </a:r>
          </a:p>
          <a:p>
            <a:r>
              <a:rPr lang="fr-FR" dirty="0"/>
              <a:t>Dr. </a:t>
            </a:r>
            <a:r>
              <a:rPr lang="fr-FR" dirty="0" err="1"/>
              <a:t>Tchétché</a:t>
            </a:r>
            <a:endParaRPr lang="fr-FR" dirty="0"/>
          </a:p>
          <a:p>
            <a:r>
              <a:rPr lang="fr-FR" dirty="0"/>
              <a:t>Prof. Abdel-</a:t>
            </a:r>
            <a:r>
              <a:rPr lang="fr-FR" dirty="0" err="1"/>
              <a:t>Wahab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832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5C1D8BF-AF91-314E-8EF5-94F3CF713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Questions &amp; </a:t>
            </a:r>
            <a:r>
              <a:rPr lang="fr-FR" dirty="0" err="1"/>
              <a:t>Answers</a:t>
            </a:r>
            <a:endParaRPr lang="fr-FR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BE3486E6-67C7-AA43-800D-DF2830A7A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i="1" dirty="0">
                <a:solidFill>
                  <a:srgbClr val="1E107E"/>
                </a:solidFill>
              </a:rPr>
              <a:t>Any data regarding the durability of TAVI in patients with BAV?</a:t>
            </a:r>
          </a:p>
          <a:p>
            <a:pPr marL="0" indent="0">
              <a:buNone/>
            </a:pPr>
            <a:r>
              <a:rPr lang="en-US" i="1" dirty="0"/>
              <a:t>No. Currently, there are no long-term durability data available on THV/TAVI in bicuspid valves.</a:t>
            </a:r>
          </a:p>
          <a:p>
            <a:pPr marL="0" indent="0">
              <a:buNone/>
            </a:pPr>
            <a:endParaRPr lang="en-US" i="1" dirty="0">
              <a:solidFill>
                <a:srgbClr val="1E107E"/>
              </a:solidFill>
            </a:endParaRPr>
          </a:p>
          <a:p>
            <a:pPr marL="0" indent="0">
              <a:buNone/>
            </a:pPr>
            <a:r>
              <a:rPr lang="en-US" b="1" i="1" dirty="0">
                <a:solidFill>
                  <a:srgbClr val="1E107E"/>
                </a:solidFill>
              </a:rPr>
              <a:t>ICD? internal ? Diameter</a:t>
            </a:r>
          </a:p>
          <a:p>
            <a:pPr marL="0" indent="0">
              <a:buNone/>
            </a:pPr>
            <a:r>
              <a:rPr lang="en-US" i="1" dirty="0" err="1"/>
              <a:t>Intercommissural</a:t>
            </a:r>
            <a:r>
              <a:rPr lang="en-US" i="1" dirty="0"/>
              <a:t> distance (ICD) as measured at 4 mm above the aortic annulus plane.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b="1" i="1" dirty="0">
                <a:solidFill>
                  <a:srgbClr val="1E107E"/>
                </a:solidFill>
              </a:rPr>
              <a:t>What is the average learning curve time to successfully perform the technique?</a:t>
            </a:r>
          </a:p>
          <a:p>
            <a:pPr marL="0" indent="0">
              <a:buNone/>
            </a:pPr>
            <a:r>
              <a:rPr lang="en-US" i="1" dirty="0"/>
              <a:t>For percutaneous </a:t>
            </a:r>
            <a:r>
              <a:rPr lang="en-US" i="1" dirty="0" err="1"/>
              <a:t>transaxillary</a:t>
            </a:r>
            <a:r>
              <a:rPr lang="en-US" i="1" dirty="0"/>
              <a:t> TAVI? Any 3-5 cases, as it uses all techniques one is familiar with from TF-TAVI.</a:t>
            </a:r>
          </a:p>
        </p:txBody>
      </p:sp>
    </p:spTree>
    <p:extLst>
      <p:ext uri="{BB962C8B-B14F-4D97-AF65-F5344CB8AC3E}">
        <p14:creationId xmlns:p14="http://schemas.microsoft.com/office/powerpoint/2010/main" val="3554780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5C1D8BF-AF91-314E-8EF5-94F3CF713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Questions &amp; </a:t>
            </a:r>
            <a:r>
              <a:rPr lang="fr-FR" dirty="0" err="1"/>
              <a:t>Answers</a:t>
            </a:r>
            <a:endParaRPr lang="fr-FR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BE3486E6-67C7-AA43-800D-DF2830A7A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dirty="0">
                <a:solidFill>
                  <a:srgbClr val="1E107E"/>
                </a:solidFill>
              </a:rPr>
              <a:t>If you have an unfavorable anatomy for femoral entry, how much does it increase complications to access via the subclavian (if there is a possibility?) or carotid approach?</a:t>
            </a:r>
          </a:p>
          <a:p>
            <a:pPr marL="0" indent="0">
              <a:buNone/>
            </a:pPr>
            <a:r>
              <a:rPr lang="en-US" i="1" dirty="0"/>
              <a:t>There is no increased risk for vascular complications. However, there has been reported an increased risk of neurological thromboembolic events (2% as compared to 1% for TF-TAVI). 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b="1" i="1" dirty="0">
                <a:solidFill>
                  <a:srgbClr val="1E107E"/>
                </a:solidFill>
              </a:rPr>
              <a:t>What are your precautions when defining the sizing to be handled in a type 0 bicuspid?</a:t>
            </a:r>
          </a:p>
          <a:p>
            <a:pPr marL="0" indent="0">
              <a:buNone/>
            </a:pPr>
            <a:r>
              <a:rPr lang="en-US" i="1" dirty="0"/>
              <a:t>Best to follow the normal sizing recommendations based on aortic annular sizing in a bicuspid type 0.</a:t>
            </a:r>
          </a:p>
        </p:txBody>
      </p:sp>
    </p:spTree>
    <p:extLst>
      <p:ext uri="{BB962C8B-B14F-4D97-AF65-F5344CB8AC3E}">
        <p14:creationId xmlns:p14="http://schemas.microsoft.com/office/powerpoint/2010/main" val="4173752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5C1D8BF-AF91-314E-8EF5-94F3CF713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Questions &amp; </a:t>
            </a:r>
            <a:r>
              <a:rPr lang="fr-FR" dirty="0" err="1"/>
              <a:t>Answers</a:t>
            </a:r>
            <a:endParaRPr lang="fr-FR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BE3486E6-67C7-AA43-800D-DF2830A7A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i="1" dirty="0">
                <a:solidFill>
                  <a:srgbClr val="1E107E"/>
                </a:solidFill>
              </a:rPr>
              <a:t>In case of bicuspid which valve do we prefer? Self </a:t>
            </a:r>
            <a:r>
              <a:rPr lang="en-US" b="1" i="1" dirty="0" err="1">
                <a:solidFill>
                  <a:srgbClr val="1E107E"/>
                </a:solidFill>
              </a:rPr>
              <a:t>explandable</a:t>
            </a:r>
            <a:r>
              <a:rPr lang="en-US" b="1" i="1" dirty="0">
                <a:solidFill>
                  <a:srgbClr val="1E107E"/>
                </a:solidFill>
              </a:rPr>
              <a:t> or </a:t>
            </a:r>
            <a:r>
              <a:rPr lang="en-US" b="1" i="1" dirty="0" err="1">
                <a:solidFill>
                  <a:srgbClr val="1E107E"/>
                </a:solidFill>
              </a:rPr>
              <a:t>baloon</a:t>
            </a:r>
            <a:r>
              <a:rPr lang="en-US" b="1" i="1" dirty="0">
                <a:solidFill>
                  <a:srgbClr val="1E107E"/>
                </a:solidFill>
              </a:rPr>
              <a:t> expandable?</a:t>
            </a:r>
          </a:p>
          <a:p>
            <a:pPr marL="0" indent="0">
              <a:buNone/>
            </a:pPr>
            <a:r>
              <a:rPr lang="en-US" i="1" dirty="0"/>
              <a:t>That depends on the aortic valve anatomy. Self-expanding valves can be a good first-choice due to the supra-annular leaflet position (lower gradient, more circular leaflet expansion --- better durability?).</a:t>
            </a:r>
          </a:p>
          <a:p>
            <a:pPr marL="0" indent="0">
              <a:buNone/>
            </a:pPr>
            <a:endParaRPr lang="en-US" i="1" dirty="0">
              <a:solidFill>
                <a:srgbClr val="1E107E"/>
              </a:solidFill>
            </a:endParaRPr>
          </a:p>
          <a:p>
            <a:pPr marL="0" indent="0">
              <a:buNone/>
            </a:pPr>
            <a:r>
              <a:rPr lang="en-US" b="1" i="1" dirty="0">
                <a:solidFill>
                  <a:srgbClr val="1E107E"/>
                </a:solidFill>
              </a:rPr>
              <a:t>How is complication in your routine procedure and how you manage? </a:t>
            </a:r>
          </a:p>
          <a:p>
            <a:pPr marL="0" indent="0">
              <a:buNone/>
            </a:pPr>
            <a:r>
              <a:rPr lang="en-US" i="1" dirty="0"/>
              <a:t>For percutaneous </a:t>
            </a:r>
            <a:r>
              <a:rPr lang="en-US" i="1" dirty="0" err="1"/>
              <a:t>transaxillary</a:t>
            </a:r>
            <a:r>
              <a:rPr lang="en-US" i="1" dirty="0"/>
              <a:t> TAVI? Only minimal vascular complications, always manageable with percutaneous techniques (balloon or covered stent, although only &lt;5% of cases)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b="1" i="1" dirty="0">
                <a:solidFill>
                  <a:srgbClr val="1E107E"/>
                </a:solidFill>
              </a:rPr>
              <a:t>Does TAVI in BAV has same short-term results and pressure gradient, paravalvular AR as tricuspid AV ?</a:t>
            </a:r>
          </a:p>
          <a:p>
            <a:pPr marL="0" indent="0">
              <a:buNone/>
            </a:pPr>
            <a:r>
              <a:rPr lang="en-US" i="1" dirty="0"/>
              <a:t>With the newest-generation devices, nearly similar outcomes with TAVI in BAV vs. TAV. However, bicuspid valves with excessive leaflet calcification and (long) calcified raphe are known to give a higher risk or significant PVL.</a:t>
            </a:r>
          </a:p>
        </p:txBody>
      </p:sp>
    </p:spTree>
    <p:extLst>
      <p:ext uri="{BB962C8B-B14F-4D97-AF65-F5344CB8AC3E}">
        <p14:creationId xmlns:p14="http://schemas.microsoft.com/office/powerpoint/2010/main" val="3498199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5C1D8BF-AF91-314E-8EF5-94F3CF713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Questions &amp; </a:t>
            </a:r>
            <a:r>
              <a:rPr lang="fr-FR" dirty="0" err="1"/>
              <a:t>Answers</a:t>
            </a:r>
            <a:endParaRPr lang="fr-FR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BE3486E6-67C7-AA43-800D-DF2830A7A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i="1" dirty="0">
                <a:solidFill>
                  <a:srgbClr val="1E107E"/>
                </a:solidFill>
              </a:rPr>
              <a:t>What is the approximate calculated duration time of a </a:t>
            </a:r>
            <a:r>
              <a:rPr lang="en-US" b="1" i="1" dirty="0" err="1">
                <a:solidFill>
                  <a:srgbClr val="1E107E"/>
                </a:solidFill>
              </a:rPr>
              <a:t>ViV</a:t>
            </a:r>
            <a:r>
              <a:rPr lang="en-US" b="1" i="1" dirty="0">
                <a:solidFill>
                  <a:srgbClr val="1E107E"/>
                </a:solidFill>
              </a:rPr>
              <a:t>?</a:t>
            </a:r>
          </a:p>
          <a:p>
            <a:pPr marL="0" indent="0">
              <a:buNone/>
            </a:pPr>
            <a:r>
              <a:rPr lang="en-US" i="1" dirty="0"/>
              <a:t> Similar as a regular TAVI. Only in case of coronary protective measurements, the time for coronary wiring +/- BASILICA has to be added (coronary wiring: +10 min, BASILICA: approx. + 20-30 min).</a:t>
            </a:r>
          </a:p>
          <a:p>
            <a:pPr marL="0" indent="0">
              <a:buNone/>
            </a:pPr>
            <a:endParaRPr lang="en-US" i="1" dirty="0">
              <a:solidFill>
                <a:srgbClr val="1E107E"/>
              </a:solidFill>
            </a:endParaRPr>
          </a:p>
          <a:p>
            <a:pPr marL="0" indent="0">
              <a:buNone/>
            </a:pPr>
            <a:r>
              <a:rPr lang="en-US" b="1" i="1" dirty="0">
                <a:solidFill>
                  <a:srgbClr val="1E107E"/>
                </a:solidFill>
              </a:rPr>
              <a:t>The "peak" of the evolute delivery device has usually been a fear causing dissection in the aortic arch, any precautions? </a:t>
            </a:r>
          </a:p>
          <a:p>
            <a:pPr marL="0" indent="0">
              <a:buNone/>
            </a:pPr>
            <a:r>
              <a:rPr lang="en-US" i="1" dirty="0"/>
              <a:t>When crossing the aortic arch, it is always important to 'rail' the </a:t>
            </a:r>
            <a:r>
              <a:rPr lang="en-US" i="1" dirty="0" err="1"/>
              <a:t>Evolut</a:t>
            </a:r>
            <a:r>
              <a:rPr lang="en-US" i="1" dirty="0"/>
              <a:t> delivery system, i.e. hold tightly/pull slightly back on the stiff guidewire. In case of an acutely angulated arch, a 65cm-long </a:t>
            </a:r>
            <a:r>
              <a:rPr lang="en-US" i="1" dirty="0" err="1"/>
              <a:t>DrySeal</a:t>
            </a:r>
            <a:r>
              <a:rPr lang="en-US" i="1" dirty="0"/>
              <a:t> sheath can be used. 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b="1" i="1" dirty="0">
                <a:solidFill>
                  <a:srgbClr val="1E107E"/>
                </a:solidFill>
              </a:rPr>
              <a:t>What are your experiences with </a:t>
            </a:r>
            <a:r>
              <a:rPr lang="en-US" b="1" i="1" dirty="0" err="1">
                <a:solidFill>
                  <a:srgbClr val="1E107E"/>
                </a:solidFill>
              </a:rPr>
              <a:t>transcarotid</a:t>
            </a:r>
            <a:r>
              <a:rPr lang="en-US" b="1" i="1" dirty="0">
                <a:solidFill>
                  <a:srgbClr val="1E107E"/>
                </a:solidFill>
              </a:rPr>
              <a:t> approach?</a:t>
            </a:r>
          </a:p>
          <a:p>
            <a:pPr marL="0" indent="0">
              <a:buNone/>
            </a:pPr>
            <a:r>
              <a:rPr lang="en-US" i="1" dirty="0"/>
              <a:t>Rather good. However, this remains a surgical approach/wound, needing general anesthesia. Also neurological events have been underreported for this approach.</a:t>
            </a:r>
          </a:p>
        </p:txBody>
      </p:sp>
    </p:spTree>
    <p:extLst>
      <p:ext uri="{BB962C8B-B14F-4D97-AF65-F5344CB8AC3E}">
        <p14:creationId xmlns:p14="http://schemas.microsoft.com/office/powerpoint/2010/main" val="645028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5C1D8BF-AF91-314E-8EF5-94F3CF713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Questions &amp; </a:t>
            </a:r>
            <a:r>
              <a:rPr lang="fr-FR" dirty="0" err="1"/>
              <a:t>Answers</a:t>
            </a:r>
            <a:endParaRPr lang="fr-FR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BE3486E6-67C7-AA43-800D-DF2830A7A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i="1" dirty="0">
                <a:solidFill>
                  <a:srgbClr val="1E107E"/>
                </a:solidFill>
              </a:rPr>
              <a:t>Where do you see the benefit of percutaneous </a:t>
            </a:r>
            <a:r>
              <a:rPr lang="en-US" b="1" i="1" dirty="0" err="1">
                <a:solidFill>
                  <a:srgbClr val="1E107E"/>
                </a:solidFill>
              </a:rPr>
              <a:t>TaxTAVI</a:t>
            </a:r>
            <a:r>
              <a:rPr lang="en-US" b="1" i="1" dirty="0">
                <a:solidFill>
                  <a:srgbClr val="1E107E"/>
                </a:solidFill>
              </a:rPr>
              <a:t> in comparison to surgical </a:t>
            </a:r>
            <a:r>
              <a:rPr lang="en-US" b="1" i="1" dirty="0" err="1">
                <a:solidFill>
                  <a:srgbClr val="1E107E"/>
                </a:solidFill>
              </a:rPr>
              <a:t>TaxTAVI</a:t>
            </a:r>
            <a:r>
              <a:rPr lang="en-US" b="1" i="1" dirty="0">
                <a:solidFill>
                  <a:srgbClr val="1E107E"/>
                </a:solidFill>
              </a:rPr>
              <a:t>. We usually do this with a small incision and have 0% complications. Your results are a catastrophe from your surgeons and </a:t>
            </a:r>
            <a:r>
              <a:rPr lang="en-US" b="1" i="1" dirty="0" err="1">
                <a:solidFill>
                  <a:srgbClr val="1E107E"/>
                </a:solidFill>
              </a:rPr>
              <a:t>unbeliveable</a:t>
            </a:r>
            <a:r>
              <a:rPr lang="en-US" b="1" i="1" dirty="0">
                <a:solidFill>
                  <a:srgbClr val="1E107E"/>
                </a:solidFill>
              </a:rPr>
              <a:t>.</a:t>
            </a:r>
          </a:p>
          <a:p>
            <a:pPr marL="0" indent="0">
              <a:buNone/>
            </a:pPr>
            <a:r>
              <a:rPr lang="en-US" i="1" dirty="0"/>
              <a:t>It remains a surgical, more invasive approach with a surgical wound than a percutaneous approach. Also worse bail-out options for the surgical approach. Outcomes are of course depending on the local experience.</a:t>
            </a:r>
          </a:p>
          <a:p>
            <a:pPr marL="0" indent="0">
              <a:buNone/>
            </a:pPr>
            <a:endParaRPr lang="en-US" i="1" dirty="0">
              <a:solidFill>
                <a:srgbClr val="1E107E"/>
              </a:solidFill>
            </a:endParaRPr>
          </a:p>
          <a:p>
            <a:pPr marL="0" indent="0">
              <a:buNone/>
            </a:pPr>
            <a:r>
              <a:rPr lang="en-US" b="1" i="1" dirty="0">
                <a:solidFill>
                  <a:srgbClr val="1E107E"/>
                </a:solidFill>
              </a:rPr>
              <a:t>TAVI patients are fragile and may not be candidates for General </a:t>
            </a:r>
            <a:r>
              <a:rPr lang="en-US" b="1" i="1" dirty="0" err="1">
                <a:solidFill>
                  <a:srgbClr val="1E107E"/>
                </a:solidFill>
              </a:rPr>
              <a:t>anaesthesia</a:t>
            </a:r>
            <a:r>
              <a:rPr lang="en-US" b="1" i="1" dirty="0">
                <a:solidFill>
                  <a:srgbClr val="1E107E"/>
                </a:solidFill>
              </a:rPr>
              <a:t>, why surgical cut down, then?</a:t>
            </a:r>
          </a:p>
          <a:p>
            <a:pPr marL="0" indent="0">
              <a:buNone/>
            </a:pPr>
            <a:r>
              <a:rPr lang="en-US" i="1" dirty="0" err="1"/>
              <a:t>Surigcal</a:t>
            </a:r>
            <a:r>
              <a:rPr lang="en-US" i="1" dirty="0"/>
              <a:t> cut-down should, to my understanding, always be kept to an absolute minimum (and best be avoided at all, if possible).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b="1" i="1" dirty="0">
                <a:solidFill>
                  <a:srgbClr val="1E107E"/>
                </a:solidFill>
              </a:rPr>
              <a:t>Do you inflate de balloon while you are </a:t>
            </a:r>
            <a:r>
              <a:rPr lang="en-US" b="1" i="1" dirty="0" err="1">
                <a:solidFill>
                  <a:srgbClr val="1E107E"/>
                </a:solidFill>
              </a:rPr>
              <a:t>tiening</a:t>
            </a:r>
            <a:r>
              <a:rPr lang="en-US" b="1" i="1" dirty="0">
                <a:solidFill>
                  <a:srgbClr val="1E107E"/>
                </a:solidFill>
              </a:rPr>
              <a:t>  the knot of the </a:t>
            </a:r>
            <a:r>
              <a:rPr lang="en-US" b="1" i="1" dirty="0" err="1">
                <a:solidFill>
                  <a:srgbClr val="1E107E"/>
                </a:solidFill>
              </a:rPr>
              <a:t>proglade</a:t>
            </a:r>
            <a:r>
              <a:rPr lang="en-US" b="1" i="1" dirty="0">
                <a:solidFill>
                  <a:srgbClr val="1E107E"/>
                </a:solidFill>
              </a:rPr>
              <a:t>?</a:t>
            </a:r>
          </a:p>
          <a:p>
            <a:pPr marL="0" indent="0">
              <a:buNone/>
            </a:pPr>
            <a:r>
              <a:rPr lang="en-US" i="1" dirty="0"/>
              <a:t>Steps are in this order: </a:t>
            </a:r>
          </a:p>
          <a:p>
            <a:pPr marL="514350" indent="-514350">
              <a:buAutoNum type="arabicParenBoth"/>
            </a:pPr>
            <a:r>
              <a:rPr lang="en-US" i="1" dirty="0"/>
              <a:t>Tighten both </a:t>
            </a:r>
            <a:r>
              <a:rPr lang="en-US" i="1" dirty="0" err="1"/>
              <a:t>ProGlide</a:t>
            </a:r>
            <a:r>
              <a:rPr lang="en-US" i="1" dirty="0"/>
              <a:t> knots + use knot-pushers already once, </a:t>
            </a:r>
          </a:p>
          <a:p>
            <a:pPr marL="514350" indent="-514350">
              <a:buAutoNum type="arabicParenBoth"/>
            </a:pPr>
            <a:r>
              <a:rPr lang="en-US" i="1" dirty="0"/>
              <a:t>Insert and deploy the 6Fr </a:t>
            </a:r>
            <a:r>
              <a:rPr lang="en-US" i="1" dirty="0" err="1"/>
              <a:t>AngioSeal</a:t>
            </a:r>
            <a:r>
              <a:rPr lang="en-US" i="1" dirty="0"/>
              <a:t>, </a:t>
            </a:r>
          </a:p>
          <a:p>
            <a:pPr marL="514350" indent="-514350">
              <a:buAutoNum type="arabicParenBoth"/>
            </a:pPr>
            <a:r>
              <a:rPr lang="en-US" i="1" dirty="0"/>
              <a:t>Inflate the 6-8 mm balloon at the insertion site, </a:t>
            </a:r>
          </a:p>
          <a:p>
            <a:pPr marL="514350" indent="-514350">
              <a:buAutoNum type="arabicParenBoth"/>
            </a:pPr>
            <a:r>
              <a:rPr lang="en-US" i="1" dirty="0"/>
              <a:t>Further optimize the </a:t>
            </a:r>
            <a:r>
              <a:rPr lang="en-US" i="1" dirty="0" err="1"/>
              <a:t>ProGlide</a:t>
            </a:r>
            <a:r>
              <a:rPr lang="en-US" i="1" dirty="0"/>
              <a:t> knots with the knot-pushers. Done. </a:t>
            </a:r>
          </a:p>
        </p:txBody>
      </p:sp>
    </p:spTree>
    <p:extLst>
      <p:ext uri="{BB962C8B-B14F-4D97-AF65-F5344CB8AC3E}">
        <p14:creationId xmlns:p14="http://schemas.microsoft.com/office/powerpoint/2010/main" val="3496216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25379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714</Words>
  <Application>Microsoft Macintosh PowerPoint</Application>
  <PresentationFormat>Affichage à l'écran (4:3)</PresentationFormat>
  <Paragraphs>50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Conception personnalisée</vt:lpstr>
      <vt:lpstr>How should I manage complex anatomical situations during my TAVI procedures?</vt:lpstr>
      <vt:lpstr>Questions &amp; Answers</vt:lpstr>
      <vt:lpstr>Questions &amp; Answers</vt:lpstr>
      <vt:lpstr>Questions &amp; Answers</vt:lpstr>
      <vt:lpstr>Questions &amp; Answers</vt:lpstr>
      <vt:lpstr>Questions &amp; Answers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Julien</dc:creator>
  <cp:lastModifiedBy>Anne-Laure JAMIN</cp:lastModifiedBy>
  <cp:revision>57</cp:revision>
  <dcterms:created xsi:type="dcterms:W3CDTF">2015-11-16T08:25:35Z</dcterms:created>
  <dcterms:modified xsi:type="dcterms:W3CDTF">2022-04-22T09:22:12Z</dcterms:modified>
</cp:coreProperties>
</file>