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9" r:id="rId5"/>
    <p:sldId id="270" r:id="rId6"/>
    <p:sldId id="271" r:id="rId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" id="{AA668F15-E44A-8B40-A5CE-54C7DB8833A1}">
          <p14:sldIdLst/>
        </p14:section>
        <p14:section name="YOUR PRESENTATION SLIDES" id="{1A173C2C-976D-D44A-8E24-96D66C293D6F}">
          <p14:sldIdLst>
            <p14:sldId id="269"/>
            <p14:sldId id="270"/>
            <p14:sldId id="271"/>
          </p14:sldIdLst>
        </p14:section>
        <p14:section name="DO NOT REMOVE - END SLIDE" id="{FA30E992-F73F-D14A-A1FD-64C7CE500A1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50535A"/>
    <a:srgbClr val="61207A"/>
    <a:srgbClr val="401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D889C-5EA9-3543-B0F2-F1944647E8F2}" v="191" dt="2024-07-01T10:28:54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4"/>
  </p:normalViewPr>
  <p:slideViewPr>
    <p:cSldViewPr snapToGrid="0">
      <p:cViewPr varScale="1">
        <p:scale>
          <a:sx n="132" d="100"/>
          <a:sy n="132" d="100"/>
        </p:scale>
        <p:origin x="9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175D9-E800-0C40-8AA5-2F416CE33A67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03A9F-16E9-2048-876C-0AF40DFA90B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6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12132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D85F6875-C6EF-80C6-BB7D-2742373E8D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8630" y="755132"/>
            <a:ext cx="2826739" cy="8957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FE137B-A2B3-AF4C-A5AD-3A414B2ED00F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err="1">
                <a:solidFill>
                  <a:schemeClr val="bg1"/>
                </a:solidFill>
              </a:rPr>
              <a:t>PCRonline.com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5889A4-B122-20BD-E2B9-BC893C816B34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Designed by: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7E47091-9588-8C30-A16C-6AEFB1871F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259985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1008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E72244C-E77B-41DA-4E17-F4F3B9C7F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8630" y="755132"/>
            <a:ext cx="2826739" cy="8957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A17CFA-9D7B-0717-CE3F-E0DC532D7C7E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err="1">
                <a:solidFill>
                  <a:schemeClr val="bg1"/>
                </a:solidFill>
              </a:rPr>
              <a:t>PCRonline.com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2CBE0A-E52F-4873-C06E-5E354D63D203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Designed by: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3833734-B466-0091-B54C-D97180C665B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114092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AE6ACF4-CBC6-FF49-AA31-30A12B7DEA4B}"/>
              </a:ext>
            </a:extLst>
          </p:cNvPr>
          <p:cNvSpPr txBox="1"/>
          <p:nvPr userDrawn="1"/>
        </p:nvSpPr>
        <p:spPr>
          <a:xfrm>
            <a:off x="2895599" y="275757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0" i="0" spc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PCRonline.com</a:t>
            </a:r>
            <a:endParaRPr lang="fr-FR" sz="2800" b="0" i="0" spc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1A0E5-1209-0C25-92DD-DF223D59B6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015" y="1382646"/>
            <a:ext cx="1029970" cy="10299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36C95BE-1AE2-3DB3-8868-A4705DED441F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err="1">
                <a:solidFill>
                  <a:schemeClr val="bg1"/>
                </a:solidFill>
              </a:rPr>
              <a:t>PCRonline.com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ACF189-F3EC-1C38-E796-92A2A394B60F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Designed by: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3B96649-6404-C939-547C-1A2DF67A19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374425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364BC7B1-4E18-F61D-E856-29F2B26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959" y="124696"/>
            <a:ext cx="6824173" cy="6096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0537801-3EBC-6119-7DEE-D67CD367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778"/>
            <a:ext cx="8288483" cy="3675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FD895A7-6802-76C2-9CF1-0AFF897053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867" y="178373"/>
            <a:ext cx="1561293" cy="4947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72B0DC-99F5-68DB-8556-3805B068F479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tx1">
                    <a:lumMod val="85000"/>
                    <a:lumOff val="15000"/>
                  </a:schemeClr>
                </a:solidFill>
              </a:rPr>
              <a:t>Source: </a:t>
            </a:r>
            <a:r>
              <a:rPr lang="en-GB" sz="1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PCRonline.com</a:t>
            </a:r>
            <a:endParaRPr lang="en-GB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6F79B1-98BB-B2AF-84CB-48480B4E4931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tx1">
                    <a:lumMod val="85000"/>
                    <a:lumOff val="15000"/>
                  </a:schemeClr>
                </a:solidFill>
              </a:rPr>
              <a:t>Designed by: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1D9A78C-D85C-E3F6-BC9D-DC2EF9B606E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125933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364BC7B1-4E18-F61D-E856-29F2B26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279" y="124696"/>
            <a:ext cx="6803853" cy="6096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9CAE4C5-C0D3-D9B0-81D9-74EC61E66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B5464356-87D8-0687-1AB9-540D76A89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4D8DB33-AD5B-79E9-47A9-F06381CC0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867" y="178373"/>
            <a:ext cx="1561293" cy="49477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31E403-1178-DFD9-2637-85E170344CF7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tx1">
                    <a:lumMod val="85000"/>
                    <a:lumOff val="15000"/>
                  </a:schemeClr>
                </a:solidFill>
              </a:rPr>
              <a:t>Source: </a:t>
            </a:r>
            <a:r>
              <a:rPr lang="en-GB" sz="1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PCRonline.com</a:t>
            </a:r>
            <a:endParaRPr lang="en-GB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7AC58-4105-B84E-6183-140963B55C19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tx1">
                    <a:lumMod val="85000"/>
                    <a:lumOff val="15000"/>
                  </a:schemeClr>
                </a:solidFill>
              </a:rPr>
              <a:t>Designed by: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54A916D-083B-4B8E-C6FA-99058EF741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278312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776D77-DFFF-AD21-75CA-1C96DCF76E66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err="1">
                <a:solidFill>
                  <a:schemeClr val="bg1"/>
                </a:solidFill>
              </a:rPr>
              <a:t>PCRonline.com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976BBC-411D-04D3-FA97-A836B769A2A0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Designed by: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B603307-D9DD-DE28-A4AA-E189C22FE3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27152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8A0AEBAC-8B81-3244-9D3D-11496565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359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2" r:id="rId3"/>
    <p:sldLayoutId id="2147483661" r:id="rId4"/>
    <p:sldLayoutId id="2147483684" r:id="rId5"/>
    <p:sldLayoutId id="2147483687" r:id="rId6"/>
  </p:sldLayoutIdLst>
  <p:txStyles>
    <p:titleStyle>
      <a:lvl1pPr algn="ctr" defTabSz="342892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76A0F5F7-96C0-D0B3-22F2-4D35DB2A0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9" r="43725" b="17535"/>
          <a:stretch/>
        </p:blipFill>
        <p:spPr>
          <a:xfrm>
            <a:off x="-106616" y="822192"/>
            <a:ext cx="4134971" cy="3726757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1D3DD0D-539E-39F1-25B4-1D57CCB09D1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BBF3E-E86F-DE10-C4F3-635B1CA60F27}"/>
              </a:ext>
            </a:extLst>
          </p:cNvPr>
          <p:cNvSpPr txBox="1"/>
          <p:nvPr/>
        </p:nvSpPr>
        <p:spPr>
          <a:xfrm>
            <a:off x="4349162" y="1740753"/>
            <a:ext cx="45796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bg1"/>
                </a:solidFill>
              </a:rPr>
              <a:t>TAVI in patients with </a:t>
            </a:r>
          </a:p>
          <a:p>
            <a:r>
              <a:rPr lang="en-GB" sz="3400" dirty="0">
                <a:solidFill>
                  <a:schemeClr val="bg1"/>
                </a:solidFill>
              </a:rPr>
              <a:t>low surgical risk: </a:t>
            </a:r>
          </a:p>
          <a:p>
            <a:r>
              <a:rPr lang="en-GB" sz="3400" dirty="0">
                <a:solidFill>
                  <a:schemeClr val="bg1"/>
                </a:solidFill>
              </a:rPr>
              <a:t>an expanding indication?</a:t>
            </a:r>
            <a:endParaRPr lang="LID4096" sz="3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4990B-91D8-8A8C-4DE9-52F9AEA05B11}"/>
              </a:ext>
            </a:extLst>
          </p:cNvPr>
          <p:cNvSpPr/>
          <p:nvPr/>
        </p:nvSpPr>
        <p:spPr>
          <a:xfrm>
            <a:off x="3362684" y="738169"/>
            <a:ext cx="1574800" cy="486302"/>
          </a:xfrm>
          <a:prstGeom prst="rect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TAVI</a:t>
            </a:r>
            <a:endParaRPr lang="LID4096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DD63B-9D4C-C764-4609-2292B7F68024}"/>
              </a:ext>
            </a:extLst>
          </p:cNvPr>
          <p:cNvSpPr/>
          <p:nvPr/>
        </p:nvSpPr>
        <p:spPr>
          <a:xfrm>
            <a:off x="3362684" y="3775411"/>
            <a:ext cx="1574800" cy="486302"/>
          </a:xfrm>
          <a:prstGeom prst="rect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Surgery</a:t>
            </a:r>
            <a:endParaRPr lang="LID4096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734BD-CFEF-1589-73CF-279115EEDC10}"/>
              </a:ext>
            </a:extLst>
          </p:cNvPr>
          <p:cNvSpPr/>
          <p:nvPr/>
        </p:nvSpPr>
        <p:spPr>
          <a:xfrm>
            <a:off x="931372" y="3681402"/>
            <a:ext cx="1694565" cy="94225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Low-risk patients</a:t>
            </a:r>
            <a:endParaRPr kumimoji="0" lang="LID4096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714D8BA-193A-AF72-6DE7-1384636E5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5543" y="4261713"/>
            <a:ext cx="823304" cy="489994"/>
          </a:xfrm>
          <a:prstGeom prst="rect">
            <a:avLst/>
          </a:prstGeom>
        </p:spPr>
      </p:pic>
      <p:pic>
        <p:nvPicPr>
          <p:cNvPr id="9" name="Image 8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4381024D-C497-5A9B-699E-F57B21FEB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1" y="33760"/>
            <a:ext cx="1540263" cy="5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7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EE01504-059C-6BD7-D70D-882CCC760D1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D4322CFC-F0FC-B7C3-DEE2-EF4A7056B445}"/>
              </a:ext>
            </a:extLst>
          </p:cNvPr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DA7D4D7-C45C-E12B-2703-505FD1174DC8}"/>
              </a:ext>
            </a:extLst>
          </p:cNvPr>
          <p:cNvSpPr/>
          <p:nvPr/>
        </p:nvSpPr>
        <p:spPr>
          <a:xfrm>
            <a:off x="4770120" y="110490"/>
            <a:ext cx="1333499" cy="7086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EVOLUT Low Risk </a:t>
            </a:r>
            <a:endParaRPr lang="LID4096" sz="2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8BD81-ECEF-54B6-BFE8-8C6A67800155}"/>
              </a:ext>
            </a:extLst>
          </p:cNvPr>
          <p:cNvSpPr/>
          <p:nvPr/>
        </p:nvSpPr>
        <p:spPr>
          <a:xfrm>
            <a:off x="6187440" y="118110"/>
            <a:ext cx="1341120" cy="7086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PARTNER </a:t>
            </a:r>
          </a:p>
          <a:p>
            <a:pPr algn="ctr"/>
            <a:r>
              <a:rPr lang="en-GB" sz="2100" dirty="0"/>
              <a:t>3 Trial</a:t>
            </a:r>
            <a:endParaRPr lang="LID4096" sz="2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7AA3D-23F1-CA5B-FA7C-2D5B40ED06E2}"/>
              </a:ext>
            </a:extLst>
          </p:cNvPr>
          <p:cNvSpPr/>
          <p:nvPr/>
        </p:nvSpPr>
        <p:spPr>
          <a:xfrm>
            <a:off x="7604760" y="118110"/>
            <a:ext cx="1341120" cy="701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DEDICATE</a:t>
            </a:r>
            <a:endParaRPr lang="LID4096" sz="2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3D715-0399-DBC1-E67C-AFF71F4982AF}"/>
              </a:ext>
            </a:extLst>
          </p:cNvPr>
          <p:cNvSpPr/>
          <p:nvPr/>
        </p:nvSpPr>
        <p:spPr>
          <a:xfrm>
            <a:off x="4770120" y="986790"/>
            <a:ext cx="1341120" cy="3619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 dirty="0"/>
              <a:t>4 years</a:t>
            </a:r>
            <a:endParaRPr lang="LID4096" sz="135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08518A-D294-9EFF-A48E-C5FA1C49B3FF}"/>
              </a:ext>
            </a:extLst>
          </p:cNvPr>
          <p:cNvSpPr/>
          <p:nvPr/>
        </p:nvSpPr>
        <p:spPr>
          <a:xfrm>
            <a:off x="6187440" y="986790"/>
            <a:ext cx="1341120" cy="3619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 dirty="0"/>
              <a:t>5 years</a:t>
            </a:r>
            <a:endParaRPr lang="LID4096" sz="135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DEA9A-D6C1-C33E-D380-880E38B63E6B}"/>
              </a:ext>
            </a:extLst>
          </p:cNvPr>
          <p:cNvSpPr/>
          <p:nvPr/>
        </p:nvSpPr>
        <p:spPr>
          <a:xfrm>
            <a:off x="7604760" y="986790"/>
            <a:ext cx="1341120" cy="3619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 dirty="0"/>
              <a:t>1 year</a:t>
            </a:r>
            <a:endParaRPr lang="LID4096" sz="135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146374-48BC-A970-C3BD-DA7EAB5B8805}"/>
              </a:ext>
            </a:extLst>
          </p:cNvPr>
          <p:cNvSpPr/>
          <p:nvPr/>
        </p:nvSpPr>
        <p:spPr>
          <a:xfrm>
            <a:off x="4770120" y="3756660"/>
            <a:ext cx="1341120" cy="361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 dirty="0"/>
              <a:t>Death</a:t>
            </a:r>
            <a:endParaRPr lang="LID4096" sz="21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226BA7-74C0-C4BC-A4B0-766AE50AEAC9}"/>
              </a:ext>
            </a:extLst>
          </p:cNvPr>
          <p:cNvSpPr/>
          <p:nvPr/>
        </p:nvSpPr>
        <p:spPr>
          <a:xfrm>
            <a:off x="4770120" y="4152900"/>
            <a:ext cx="1341120" cy="361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 dirty="0"/>
              <a:t>Stroke*</a:t>
            </a:r>
            <a:endParaRPr lang="LID4096" sz="21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6CE83-B8A2-001F-330D-FE4A482B381D}"/>
              </a:ext>
            </a:extLst>
          </p:cNvPr>
          <p:cNvSpPr/>
          <p:nvPr/>
        </p:nvSpPr>
        <p:spPr>
          <a:xfrm>
            <a:off x="6187440" y="3756660"/>
            <a:ext cx="1341120" cy="361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/>
              <a:t>Death</a:t>
            </a:r>
            <a:endParaRPr lang="LID4096" sz="21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57436-4329-08B7-F8DC-6CE1DAE0E0A4}"/>
              </a:ext>
            </a:extLst>
          </p:cNvPr>
          <p:cNvSpPr/>
          <p:nvPr/>
        </p:nvSpPr>
        <p:spPr>
          <a:xfrm>
            <a:off x="6187440" y="4152900"/>
            <a:ext cx="1341120" cy="361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 dirty="0"/>
              <a:t>Stroke*</a:t>
            </a:r>
            <a:endParaRPr lang="LID4096" sz="21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97636-CED6-359A-491C-508D666BC061}"/>
              </a:ext>
            </a:extLst>
          </p:cNvPr>
          <p:cNvSpPr/>
          <p:nvPr/>
        </p:nvSpPr>
        <p:spPr>
          <a:xfrm>
            <a:off x="7604760" y="3756660"/>
            <a:ext cx="1341120" cy="361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/>
              <a:t>Death</a:t>
            </a:r>
            <a:endParaRPr lang="LID4096" sz="21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BA8CD3-94B1-F4F4-FFD5-1FA0190A0A3B}"/>
              </a:ext>
            </a:extLst>
          </p:cNvPr>
          <p:cNvSpPr/>
          <p:nvPr/>
        </p:nvSpPr>
        <p:spPr>
          <a:xfrm>
            <a:off x="7604760" y="4156710"/>
            <a:ext cx="1341120" cy="361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i="1" dirty="0"/>
              <a:t>Stroke*</a:t>
            </a:r>
            <a:endParaRPr lang="LID4096" sz="2100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330E79-FC1E-B905-0C1D-C5277B97216E}"/>
              </a:ext>
            </a:extLst>
          </p:cNvPr>
          <p:cNvSpPr/>
          <p:nvPr/>
        </p:nvSpPr>
        <p:spPr>
          <a:xfrm>
            <a:off x="4770120" y="1516380"/>
            <a:ext cx="1341120" cy="908685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DEDAAF-59DC-72B6-0CBC-6BE0665FAA29}"/>
              </a:ext>
            </a:extLst>
          </p:cNvPr>
          <p:cNvSpPr/>
          <p:nvPr/>
        </p:nvSpPr>
        <p:spPr>
          <a:xfrm>
            <a:off x="6187440" y="1512570"/>
            <a:ext cx="1341120" cy="912495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D5B31F-96EE-27AD-2F00-A36EF3EE3EFF}"/>
              </a:ext>
            </a:extLst>
          </p:cNvPr>
          <p:cNvSpPr/>
          <p:nvPr/>
        </p:nvSpPr>
        <p:spPr>
          <a:xfrm>
            <a:off x="7620001" y="1512570"/>
            <a:ext cx="1341120" cy="912495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EBBE67-FC39-B04D-2A60-0F606DA56F2F}"/>
              </a:ext>
            </a:extLst>
          </p:cNvPr>
          <p:cNvSpPr/>
          <p:nvPr/>
        </p:nvSpPr>
        <p:spPr>
          <a:xfrm>
            <a:off x="4770120" y="2680335"/>
            <a:ext cx="1341120" cy="887730"/>
          </a:xfrm>
          <a:prstGeom prst="rect">
            <a:avLst/>
          </a:prstGeom>
          <a:solidFill>
            <a:srgbClr val="7030A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92B874-20F4-85C6-1137-320E12874A81}"/>
              </a:ext>
            </a:extLst>
          </p:cNvPr>
          <p:cNvSpPr/>
          <p:nvPr/>
        </p:nvSpPr>
        <p:spPr>
          <a:xfrm>
            <a:off x="6187440" y="2684145"/>
            <a:ext cx="1341120" cy="887730"/>
          </a:xfrm>
          <a:prstGeom prst="rect">
            <a:avLst/>
          </a:prstGeom>
          <a:solidFill>
            <a:srgbClr val="7030A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5AB380-8B64-9DA6-1CA4-D7D14365B209}"/>
              </a:ext>
            </a:extLst>
          </p:cNvPr>
          <p:cNvSpPr/>
          <p:nvPr/>
        </p:nvSpPr>
        <p:spPr>
          <a:xfrm>
            <a:off x="7620001" y="2684145"/>
            <a:ext cx="1341120" cy="887730"/>
          </a:xfrm>
          <a:prstGeom prst="rect">
            <a:avLst/>
          </a:prstGeom>
          <a:solidFill>
            <a:srgbClr val="7030A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FEFD8B-03E9-D531-9328-E629C88DF24C}"/>
              </a:ext>
            </a:extLst>
          </p:cNvPr>
          <p:cNvSpPr/>
          <p:nvPr/>
        </p:nvSpPr>
        <p:spPr>
          <a:xfrm>
            <a:off x="6202681" y="1600200"/>
            <a:ext cx="1325879" cy="342900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10.0%</a:t>
            </a:r>
            <a:endParaRPr lang="LID4096" sz="21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0043B5-4F3D-0676-41FC-5EE10036BF04}"/>
              </a:ext>
            </a:extLst>
          </p:cNvPr>
          <p:cNvSpPr/>
          <p:nvPr/>
        </p:nvSpPr>
        <p:spPr>
          <a:xfrm>
            <a:off x="6187440" y="1985010"/>
            <a:ext cx="1341120" cy="361950"/>
          </a:xfrm>
          <a:prstGeom prst="rect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2.9%</a:t>
            </a:r>
            <a:endParaRPr lang="LID4096" sz="21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08BDD5-0EE5-AE23-EE27-EF4141CD91F9}"/>
              </a:ext>
            </a:extLst>
          </p:cNvPr>
          <p:cNvSpPr/>
          <p:nvPr/>
        </p:nvSpPr>
        <p:spPr>
          <a:xfrm>
            <a:off x="6187441" y="2747963"/>
            <a:ext cx="1325880" cy="342900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8.2%</a:t>
            </a:r>
            <a:endParaRPr lang="LID4096" sz="2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CAD43F-B50E-4DCC-E161-C7042E2B8EFD}"/>
              </a:ext>
            </a:extLst>
          </p:cNvPr>
          <p:cNvSpPr/>
          <p:nvPr/>
        </p:nvSpPr>
        <p:spPr>
          <a:xfrm>
            <a:off x="6187441" y="3125153"/>
            <a:ext cx="1341119" cy="361950"/>
          </a:xfrm>
          <a:prstGeom prst="rect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2.7%</a:t>
            </a:r>
            <a:endParaRPr lang="LID4096" sz="2100" dirty="0"/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id="{6C7DE800-10E2-40F9-1DD0-22832A134B13}"/>
              </a:ext>
            </a:extLst>
          </p:cNvPr>
          <p:cNvSpPr txBox="1"/>
          <p:nvPr/>
        </p:nvSpPr>
        <p:spPr>
          <a:xfrm>
            <a:off x="7453993" y="4489133"/>
            <a:ext cx="1557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chemeClr val="bg1"/>
                </a:solidFill>
              </a:rPr>
              <a:t>*disabling stroke</a:t>
            </a:r>
            <a:endParaRPr lang="LID4096" sz="1200" i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067E36-663B-64FB-270D-D8995069FD3D}"/>
              </a:ext>
            </a:extLst>
          </p:cNvPr>
          <p:cNvSpPr/>
          <p:nvPr/>
        </p:nvSpPr>
        <p:spPr>
          <a:xfrm>
            <a:off x="4777741" y="1611630"/>
            <a:ext cx="1325879" cy="342900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9.0%</a:t>
            </a:r>
            <a:endParaRPr lang="LID4096" sz="2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BBEF26-1707-A456-3AFC-1ECD0513159C}"/>
              </a:ext>
            </a:extLst>
          </p:cNvPr>
          <p:cNvSpPr/>
          <p:nvPr/>
        </p:nvSpPr>
        <p:spPr>
          <a:xfrm>
            <a:off x="4770121" y="1988820"/>
            <a:ext cx="1341120" cy="361950"/>
          </a:xfrm>
          <a:prstGeom prst="rect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2.9%</a:t>
            </a:r>
            <a:endParaRPr lang="LID4096" sz="21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B84FC0-596A-5429-0B0A-53C69CD22671}"/>
              </a:ext>
            </a:extLst>
          </p:cNvPr>
          <p:cNvSpPr/>
          <p:nvPr/>
        </p:nvSpPr>
        <p:spPr>
          <a:xfrm>
            <a:off x="4777741" y="2766060"/>
            <a:ext cx="1325880" cy="342900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12.1%</a:t>
            </a:r>
            <a:endParaRPr lang="LID4096" sz="2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A2E516-591F-B6A9-A6A8-75854146046E}"/>
              </a:ext>
            </a:extLst>
          </p:cNvPr>
          <p:cNvSpPr/>
          <p:nvPr/>
        </p:nvSpPr>
        <p:spPr>
          <a:xfrm>
            <a:off x="4770119" y="3125153"/>
            <a:ext cx="1341120" cy="361950"/>
          </a:xfrm>
          <a:prstGeom prst="rect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3.8%</a:t>
            </a:r>
            <a:endParaRPr lang="LID4096" sz="21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DC6E9C-71BE-DBEC-D26E-8E61460157AD}"/>
              </a:ext>
            </a:extLst>
          </p:cNvPr>
          <p:cNvSpPr/>
          <p:nvPr/>
        </p:nvSpPr>
        <p:spPr>
          <a:xfrm>
            <a:off x="7620001" y="1611630"/>
            <a:ext cx="1325879" cy="342900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2.6%</a:t>
            </a:r>
            <a:endParaRPr lang="LID4096" sz="2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076226-5F68-F15B-A909-4D0E2EA64C41}"/>
              </a:ext>
            </a:extLst>
          </p:cNvPr>
          <p:cNvSpPr/>
          <p:nvPr/>
        </p:nvSpPr>
        <p:spPr>
          <a:xfrm>
            <a:off x="7620000" y="1996440"/>
            <a:ext cx="1341120" cy="361950"/>
          </a:xfrm>
          <a:prstGeom prst="rect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1.3%</a:t>
            </a:r>
            <a:endParaRPr lang="LID4096" sz="21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02330-AB2E-367C-30A1-FE5C2525133A}"/>
              </a:ext>
            </a:extLst>
          </p:cNvPr>
          <p:cNvSpPr/>
          <p:nvPr/>
        </p:nvSpPr>
        <p:spPr>
          <a:xfrm>
            <a:off x="7620001" y="2759393"/>
            <a:ext cx="1341119" cy="342900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6.2%</a:t>
            </a:r>
            <a:endParaRPr lang="LID4096" sz="21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D5A9FA-A0E7-8CA7-4507-1D3DDF7B7DF3}"/>
              </a:ext>
            </a:extLst>
          </p:cNvPr>
          <p:cNvSpPr/>
          <p:nvPr/>
        </p:nvSpPr>
        <p:spPr>
          <a:xfrm>
            <a:off x="7620001" y="3136583"/>
            <a:ext cx="1341119" cy="361950"/>
          </a:xfrm>
          <a:prstGeom prst="rect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3.1%</a:t>
            </a:r>
            <a:endParaRPr lang="LID4096" sz="2100" dirty="0"/>
          </a:p>
        </p:txBody>
      </p:sp>
      <p:pic>
        <p:nvPicPr>
          <p:cNvPr id="35" name="Picture 1">
            <a:extLst>
              <a:ext uri="{FF2B5EF4-FFF2-40B4-BE49-F238E27FC236}">
                <a16:creationId xmlns:a16="http://schemas.microsoft.com/office/drawing/2014/main" id="{BC950931-8F57-5213-9FDC-05CAA3CF5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9" r="43725" b="17535"/>
          <a:stretch/>
        </p:blipFill>
        <p:spPr>
          <a:xfrm>
            <a:off x="-106616" y="822192"/>
            <a:ext cx="4134971" cy="372675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AAD134B-8A6A-D3B9-EF56-9A43BC991F77}"/>
              </a:ext>
            </a:extLst>
          </p:cNvPr>
          <p:cNvSpPr/>
          <p:nvPr/>
        </p:nvSpPr>
        <p:spPr>
          <a:xfrm>
            <a:off x="3048594" y="837083"/>
            <a:ext cx="1372869" cy="486302"/>
          </a:xfrm>
          <a:prstGeom prst="rect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TAVI</a:t>
            </a:r>
            <a:endParaRPr lang="LID4096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945CA0-1C1F-4781-1B76-A988E9612D8D}"/>
              </a:ext>
            </a:extLst>
          </p:cNvPr>
          <p:cNvSpPr/>
          <p:nvPr/>
        </p:nvSpPr>
        <p:spPr>
          <a:xfrm>
            <a:off x="3096217" y="3666598"/>
            <a:ext cx="1341120" cy="486302"/>
          </a:xfrm>
          <a:prstGeom prst="rect">
            <a:avLst/>
          </a:prstGeom>
          <a:solidFill>
            <a:srgbClr val="7030A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Surgery</a:t>
            </a:r>
            <a:endParaRPr lang="LID4096" sz="1600" dirty="0"/>
          </a:p>
        </p:txBody>
      </p:sp>
      <p:pic>
        <p:nvPicPr>
          <p:cNvPr id="39" name="Image 38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17A30B55-939A-6A61-5915-7F939CD7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" y="33760"/>
            <a:ext cx="1540263" cy="56132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F16547B-D35D-DCBD-7CC2-7A02616C8659}"/>
              </a:ext>
            </a:extLst>
          </p:cNvPr>
          <p:cNvSpPr/>
          <p:nvPr/>
        </p:nvSpPr>
        <p:spPr>
          <a:xfrm>
            <a:off x="931372" y="3681402"/>
            <a:ext cx="1694565" cy="94225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Low-risk patients</a:t>
            </a:r>
            <a:endParaRPr kumimoji="0" lang="LID4096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1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E64E8F9-3BA4-4062-F837-06EF22C9FB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100">
            <a:extLst>
              <a:ext uri="{FF2B5EF4-FFF2-40B4-BE49-F238E27FC236}">
                <a16:creationId xmlns:a16="http://schemas.microsoft.com/office/drawing/2014/main" id="{B16DA32E-AB52-A3B6-0C80-ED66D9FC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76" y="567037"/>
            <a:ext cx="7442370" cy="4187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FC979A-B2DA-9AD3-3745-6A3F1EBC8392}"/>
              </a:ext>
            </a:extLst>
          </p:cNvPr>
          <p:cNvSpPr/>
          <p:nvPr/>
        </p:nvSpPr>
        <p:spPr>
          <a:xfrm>
            <a:off x="6879930" y="2280524"/>
            <a:ext cx="1372869" cy="486302"/>
          </a:xfrm>
          <a:prstGeom prst="rect">
            <a:avLst/>
          </a:prstGeom>
          <a:solidFill>
            <a:srgbClr val="3315B5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TAVI</a:t>
            </a:r>
            <a:endParaRPr lang="LID4096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FFC27-2FA8-CD59-1552-8F0EDA6EC828}"/>
              </a:ext>
            </a:extLst>
          </p:cNvPr>
          <p:cNvSpPr/>
          <p:nvPr/>
        </p:nvSpPr>
        <p:spPr>
          <a:xfrm>
            <a:off x="6895804" y="1572947"/>
            <a:ext cx="1341120" cy="486302"/>
          </a:xfrm>
          <a:prstGeom prst="rect">
            <a:avLst/>
          </a:prstGeom>
          <a:solidFill>
            <a:srgbClr val="FF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Surgery</a:t>
            </a:r>
            <a:endParaRPr lang="LID4096" sz="1600" dirty="0"/>
          </a:p>
        </p:txBody>
      </p:sp>
      <p:pic>
        <p:nvPicPr>
          <p:cNvPr id="6" name="Image 5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16BDEAC0-A5E3-43F6-F84D-22B727CC7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" y="33760"/>
            <a:ext cx="1540263" cy="5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7557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1DC96A9266445BBE18FD182ECDC22" ma:contentTypeVersion="15" ma:contentTypeDescription="Crée un document." ma:contentTypeScope="" ma:versionID="f8b7bb916b640aa6401c620ba298da56">
  <xsd:schema xmlns:xsd="http://www.w3.org/2001/XMLSchema" xmlns:xs="http://www.w3.org/2001/XMLSchema" xmlns:p="http://schemas.microsoft.com/office/2006/metadata/properties" xmlns:ns2="363ba6de-2beb-44b8-9768-cff86b768544" xmlns:ns3="4567f2f6-700b-4154-be21-02a9e94eb54e" targetNamespace="http://schemas.microsoft.com/office/2006/metadata/properties" ma:root="true" ma:fieldsID="e22f137926fe3fabfd6146d0d596fa8c" ns2:_="" ns3:_="">
    <xsd:import namespace="363ba6de-2beb-44b8-9768-cff86b768544"/>
    <xsd:import namespace="4567f2f6-700b-4154-be21-02a9e94eb5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ba6de-2beb-44b8-9768-cff86b768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8627573c-4c95-43af-8e79-5a7254831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7f2f6-700b-4154-be21-02a9e94eb54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834a41e-4420-47a8-aba6-557b694611ac}" ma:internalName="TaxCatchAll" ma:showField="CatchAllData" ma:web="4567f2f6-700b-4154-be21-02a9e94eb5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67f2f6-700b-4154-be21-02a9e94eb54e" xsi:nil="true"/>
    <lcf76f155ced4ddcb4097134ff3c332f xmlns="363ba6de-2beb-44b8-9768-cff86b7685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7B53E0-2C7D-41D7-B982-95A09A6A70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7AD612-8680-4E7F-A04A-2578F7F558CD}"/>
</file>

<file path=customXml/itemProps3.xml><?xml version="1.0" encoding="utf-8"?>
<ds:datastoreItem xmlns:ds="http://schemas.openxmlformats.org/officeDocument/2006/customXml" ds:itemID="{C9E9F4FD-3373-46F3-87C8-F6667322F800}">
  <ds:schemaRefs>
    <ds:schemaRef ds:uri="4567f2f6-700b-4154-be21-02a9e94eb54e"/>
    <ds:schemaRef ds:uri="9b6bde37-af8e-4faf-b0fa-3bc8dfb55e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Macintosh PowerPoint</Application>
  <PresentationFormat>Affichage à l'écran (16:9)</PresentationFormat>
  <Paragraphs>37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BASIC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</dc:creator>
  <cp:lastModifiedBy>Mouna BOUCHIKHI</cp:lastModifiedBy>
  <cp:revision>5</cp:revision>
  <dcterms:created xsi:type="dcterms:W3CDTF">2015-11-16T08:25:35Z</dcterms:created>
  <dcterms:modified xsi:type="dcterms:W3CDTF">2024-07-01T12:23:50Z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0x010100B8C1DC96A9266445BBE18FD182ECDC22</vt:lpwstr>
  </property>
  <property fmtid="{D5CDD505-2E9C-101B-9397-08002B2CF9AE}" pid="3" name="Order">
    <vt:r8>3893600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