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9" r:id="rId5"/>
    <p:sldId id="270" r:id="rId6"/>
    <p:sldId id="271" r:id="rId7"/>
    <p:sldId id="272" r:id="rId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" id="{AA668F15-E44A-8B40-A5CE-54C7DB8833A1}">
          <p14:sldIdLst/>
        </p14:section>
        <p14:section name="YOUR PRESENTATION SLIDES" id="{1A173C2C-976D-D44A-8E24-96D66C293D6F}">
          <p14:sldIdLst>
            <p14:sldId id="269"/>
            <p14:sldId id="270"/>
            <p14:sldId id="271"/>
            <p14:sldId id="272"/>
          </p14:sldIdLst>
        </p14:section>
        <p14:section name="DO NOT REMOVE - END SLIDE" id="{FA30E992-F73F-D14A-A1FD-64C7CE500A1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B"/>
    <a:srgbClr val="50535A"/>
    <a:srgbClr val="61207A"/>
    <a:srgbClr val="401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D889C-5EA9-3543-B0F2-F1944647E8F2}" v="191" dt="2024-07-01T10:28:54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75D9-E800-0C40-8AA5-2F416CE33A67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03A9F-16E9-2048-876C-0AF40DFA90B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6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12132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D85F6875-C6EF-80C6-BB7D-2742373E8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8630" y="755132"/>
            <a:ext cx="2826739" cy="89579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FE137B-A2B3-AF4C-A5AD-3A414B2ED00F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5889A4-B122-20BD-E2B9-BC893C816B34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7E47091-9588-8C30-A16C-6AEFB1871F2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259985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1008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E72244C-E77B-41DA-4E17-F4F3B9C7F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8630" y="755132"/>
            <a:ext cx="2826739" cy="89579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A17CFA-9D7B-0717-CE3F-E0DC532D7C7E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2CBE0A-E52F-4873-C06E-5E354D63D203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3833734-B466-0091-B54C-D97180C665B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11409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AE6ACF4-CBC6-FF49-AA31-30A12B7DEA4B}"/>
              </a:ext>
            </a:extLst>
          </p:cNvPr>
          <p:cNvSpPr txBox="1"/>
          <p:nvPr userDrawn="1"/>
        </p:nvSpPr>
        <p:spPr>
          <a:xfrm>
            <a:off x="2895599" y="2757574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0" i="0" spc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PCRonline.com</a:t>
            </a:r>
            <a:endParaRPr lang="fr-FR" sz="2800" b="0" i="0" spc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1A0E5-1209-0C25-92DD-DF223D59B6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7015" y="1382646"/>
            <a:ext cx="1029970" cy="10299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36C95BE-1AE2-3DB3-8868-A4705DED441F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ACF189-F3EC-1C38-E796-92A2A394B60F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3B96649-6404-C939-547C-1A2DF67A19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374425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64BC7B1-4E18-F61D-E856-29F2B26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959" y="124696"/>
            <a:ext cx="6824173" cy="6096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0537801-3EBC-6119-7DEE-D67CD367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778"/>
            <a:ext cx="8288483" cy="36756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FD895A7-6802-76C2-9CF1-0AFF897053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67" y="178373"/>
            <a:ext cx="1561293" cy="4947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72B0DC-99F5-68DB-8556-3805B068F479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Source: </a:t>
            </a:r>
            <a:r>
              <a:rPr lang="en-GB" sz="1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PCRonline.com</a:t>
            </a:r>
            <a:endParaRPr lang="en-GB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6F79B1-98BB-B2AF-84CB-48480B4E4931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Designed by: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1D9A78C-D85C-E3F6-BC9D-DC2EF9B606E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125933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64BC7B1-4E18-F61D-E856-29F2B264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279" y="124696"/>
            <a:ext cx="6803853" cy="60960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9CAE4C5-C0D3-D9B0-81D9-74EC61E66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B5464356-87D8-0687-1AB9-540D76A89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4D8DB33-AD5B-79E9-47A9-F06381CC0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67" y="178373"/>
            <a:ext cx="1561293" cy="4947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31E403-1178-DFD9-2637-85E170344CF7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Source: </a:t>
            </a:r>
            <a:r>
              <a:rPr lang="en-GB" sz="11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PCRonline.com</a:t>
            </a:r>
            <a:endParaRPr lang="en-GB"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EA7AC58-4105-B84E-6183-140963B55C19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>
                <a:solidFill>
                  <a:schemeClr val="tx1">
                    <a:lumMod val="85000"/>
                    <a:lumOff val="15000"/>
                  </a:schemeClr>
                </a:solidFill>
              </a:rPr>
              <a:t>Designed by: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54A916D-083B-4B8E-C6FA-99058EF741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278312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8776D77-DFFF-AD21-75CA-1C96DCF76E66}"/>
              </a:ext>
            </a:extLst>
          </p:cNvPr>
          <p:cNvSpPr txBox="1"/>
          <p:nvPr userDrawn="1"/>
        </p:nvSpPr>
        <p:spPr>
          <a:xfrm>
            <a:off x="7377199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Source: </a:t>
            </a:r>
            <a:r>
              <a:rPr lang="en-GB" sz="1100" err="1">
                <a:solidFill>
                  <a:schemeClr val="bg1"/>
                </a:solidFill>
              </a:rPr>
              <a:t>PCRonline.com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976BBC-411D-04D3-FA97-A836B769A2A0}"/>
              </a:ext>
            </a:extLst>
          </p:cNvPr>
          <p:cNvSpPr txBox="1"/>
          <p:nvPr userDrawn="1"/>
        </p:nvSpPr>
        <p:spPr>
          <a:xfrm>
            <a:off x="-771480" y="4782393"/>
            <a:ext cx="1766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Designed by: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B603307-D9DD-DE28-A4AA-E189C22FE32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96609" y="4782393"/>
            <a:ext cx="2078085" cy="261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Dejan Milasinovic</a:t>
            </a:r>
          </a:p>
        </p:txBody>
      </p:sp>
    </p:spTree>
    <p:extLst>
      <p:ext uri="{BB962C8B-B14F-4D97-AF65-F5344CB8AC3E}">
        <p14:creationId xmlns:p14="http://schemas.microsoft.com/office/powerpoint/2010/main" val="2715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8A0AEBAC-8B81-3244-9D3D-11496565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33592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2" r:id="rId3"/>
    <p:sldLayoutId id="2147483661" r:id="rId4"/>
    <p:sldLayoutId id="2147483684" r:id="rId5"/>
    <p:sldLayoutId id="2147483687" r:id="rId6"/>
  </p:sldLayoutIdLst>
  <p:txStyles>
    <p:titleStyle>
      <a:lvl1pPr algn="ctr" defTabSz="342892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olice, texte, Graphique, graphisme&#10;&#10;Description générée automatiquement">
            <a:extLst>
              <a:ext uri="{FF2B5EF4-FFF2-40B4-BE49-F238E27FC236}">
                <a16:creationId xmlns:a16="http://schemas.microsoft.com/office/drawing/2014/main" id="{4381024D-C497-5A9B-699E-F57B21FE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1" y="33760"/>
            <a:ext cx="1540263" cy="561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3A0953-66A7-E6AF-D0DC-34F9EF1FF89A}"/>
              </a:ext>
            </a:extLst>
          </p:cNvPr>
          <p:cNvSpPr/>
          <p:nvPr/>
        </p:nvSpPr>
        <p:spPr>
          <a:xfrm>
            <a:off x="900538" y="3390808"/>
            <a:ext cx="1694565" cy="942257"/>
          </a:xfrm>
          <a:prstGeom prst="rect">
            <a:avLst/>
          </a:prstGeom>
          <a:solidFill>
            <a:srgbClr val="FF434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lt1"/>
                </a:solidFill>
              </a:rPr>
              <a:t>Left main PCI</a:t>
            </a:r>
            <a:endParaRPr lang="LID4096" sz="2800" dirty="0">
              <a:solidFill>
                <a:schemeClr val="lt1"/>
              </a:solidFill>
            </a:endParaRPr>
          </a:p>
        </p:txBody>
      </p:sp>
      <p:pic>
        <p:nvPicPr>
          <p:cNvPr id="11" name="Picture 33">
            <a:extLst>
              <a:ext uri="{FF2B5EF4-FFF2-40B4-BE49-F238E27FC236}">
                <a16:creationId xmlns:a16="http://schemas.microsoft.com/office/drawing/2014/main" id="{784DD0A4-2341-1781-0AB5-D3B696855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3" t="25273" r="42056" b="21678"/>
          <a:stretch/>
        </p:blipFill>
        <p:spPr>
          <a:xfrm>
            <a:off x="681927" y="744628"/>
            <a:ext cx="3399165" cy="2728556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FBF11153-92CB-F582-FDB8-D1A265C6F39D}"/>
              </a:ext>
            </a:extLst>
          </p:cNvPr>
          <p:cNvSpPr txBox="1"/>
          <p:nvPr/>
        </p:nvSpPr>
        <p:spPr>
          <a:xfrm>
            <a:off x="3234980" y="1728815"/>
            <a:ext cx="56400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bg1"/>
                </a:solidFill>
              </a:rPr>
              <a:t>Left main PCI with intracoronary imaging guidance: should it be routine?</a:t>
            </a:r>
            <a:endParaRPr lang="LID4096" sz="3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2FA57D-F1A1-5AF0-C2B4-DBC5FF831EA6}"/>
              </a:ext>
            </a:extLst>
          </p:cNvPr>
          <p:cNvSpPr/>
          <p:nvPr/>
        </p:nvSpPr>
        <p:spPr>
          <a:xfrm>
            <a:off x="3433491" y="3846763"/>
            <a:ext cx="2069928" cy="486302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IVUS/OCT</a:t>
            </a:r>
            <a:endParaRPr lang="LID4096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714AE-257A-8EB5-C380-A2F5AEBB1C8B}"/>
              </a:ext>
            </a:extLst>
          </p:cNvPr>
          <p:cNvSpPr/>
          <p:nvPr/>
        </p:nvSpPr>
        <p:spPr>
          <a:xfrm>
            <a:off x="3425256" y="759008"/>
            <a:ext cx="2069928" cy="486302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Angiography</a:t>
            </a:r>
            <a:endParaRPr lang="LID4096" sz="1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596A26-B1D0-14C1-B456-BF2D38FF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264" y="3431755"/>
            <a:ext cx="1290917" cy="1309626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89A67E-E7C9-24E3-ECD4-0A788E16B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571" y="3390808"/>
            <a:ext cx="1488891" cy="1309626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16CECA-6E37-928E-713D-C52144298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685" y="371049"/>
            <a:ext cx="1518431" cy="1239820"/>
          </a:xfrm>
          <a:prstGeom prst="ellipse">
            <a:avLst/>
          </a:prstGeom>
        </p:spPr>
      </p:pic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C7E1DD3E-DE5F-03CA-3C85-125F7244E0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0538" y="4755831"/>
            <a:ext cx="2078085" cy="26161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47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B5C266D-DF70-A27F-A27B-679AFB320E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B7BD3-6B0D-2581-0B36-1F5F76136C73}"/>
              </a:ext>
            </a:extLst>
          </p:cNvPr>
          <p:cNvSpPr/>
          <p:nvPr/>
        </p:nvSpPr>
        <p:spPr>
          <a:xfrm>
            <a:off x="336561" y="2745677"/>
            <a:ext cx="1694565" cy="942257"/>
          </a:xfrm>
          <a:prstGeom prst="rect">
            <a:avLst/>
          </a:prstGeom>
          <a:solidFill>
            <a:srgbClr val="FF434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lt1"/>
                </a:solidFill>
              </a:rPr>
              <a:t>Left main PCI</a:t>
            </a:r>
            <a:endParaRPr lang="LID4096" sz="2800" dirty="0">
              <a:solidFill>
                <a:schemeClr val="lt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D0532D9-9A58-8DC7-BDA3-97419FB03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83" t="25273" r="42056" b="21678"/>
          <a:stretch/>
        </p:blipFill>
        <p:spPr>
          <a:xfrm>
            <a:off x="117950" y="99497"/>
            <a:ext cx="3399165" cy="27285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AE4132-A545-6510-2FD8-0AC4C5BB79E5}"/>
              </a:ext>
            </a:extLst>
          </p:cNvPr>
          <p:cNvSpPr/>
          <p:nvPr/>
        </p:nvSpPr>
        <p:spPr>
          <a:xfrm>
            <a:off x="336561" y="3850680"/>
            <a:ext cx="3180554" cy="85773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Evidence base for  IVUS/OCT guidance</a:t>
            </a:r>
            <a:endParaRPr lang="LID4096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B122D-655A-0125-26BE-C2094ECD556E}"/>
              </a:ext>
            </a:extLst>
          </p:cNvPr>
          <p:cNvSpPr/>
          <p:nvPr/>
        </p:nvSpPr>
        <p:spPr>
          <a:xfrm>
            <a:off x="4006352" y="114865"/>
            <a:ext cx="2397417" cy="5238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Observational</a:t>
            </a:r>
            <a:endParaRPr lang="LID4096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F74097-C733-9F39-EFC7-8F5227E8BC0C}"/>
              </a:ext>
            </a:extLst>
          </p:cNvPr>
          <p:cNvSpPr/>
          <p:nvPr/>
        </p:nvSpPr>
        <p:spPr>
          <a:xfrm>
            <a:off x="6556169" y="114865"/>
            <a:ext cx="2397417" cy="52388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Randomized</a:t>
            </a:r>
            <a:endParaRPr lang="LID4096" sz="2800" dirty="0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2BE5F24-3845-3415-E5DC-F05CF31B5C92}"/>
              </a:ext>
            </a:extLst>
          </p:cNvPr>
          <p:cNvSpPr txBox="1"/>
          <p:nvPr/>
        </p:nvSpPr>
        <p:spPr>
          <a:xfrm>
            <a:off x="4006352" y="712952"/>
            <a:ext cx="2397416" cy="7607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8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400" dirty="0"/>
              <a:t>IVUS guidance </a:t>
            </a:r>
          </a:p>
          <a:p>
            <a:r>
              <a:rPr lang="en-GB" sz="2400" dirty="0"/>
              <a:t>reduces mortality</a:t>
            </a:r>
            <a:endParaRPr lang="LID4096" sz="2400" dirty="0"/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FA6A7DCA-0635-C6BE-4DDB-424DB5CC6EA6}"/>
              </a:ext>
            </a:extLst>
          </p:cNvPr>
          <p:cNvSpPr txBox="1"/>
          <p:nvPr/>
        </p:nvSpPr>
        <p:spPr>
          <a:xfrm>
            <a:off x="4043665" y="1889338"/>
            <a:ext cx="673222" cy="391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8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2009</a:t>
            </a:r>
            <a:endParaRPr lang="LID4096" sz="18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8C87597D-820C-716B-6102-D53740CDCA0F}"/>
              </a:ext>
            </a:extLst>
          </p:cNvPr>
          <p:cNvSpPr txBox="1"/>
          <p:nvPr/>
        </p:nvSpPr>
        <p:spPr>
          <a:xfrm>
            <a:off x="4079257" y="2963582"/>
            <a:ext cx="673222" cy="391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8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2014</a:t>
            </a:r>
            <a:endParaRPr lang="LID4096" sz="1800" dirty="0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C5386F1E-6A1C-5A99-5726-9F29DC3965B2}"/>
              </a:ext>
            </a:extLst>
          </p:cNvPr>
          <p:cNvSpPr txBox="1"/>
          <p:nvPr/>
        </p:nvSpPr>
        <p:spPr>
          <a:xfrm>
            <a:off x="4079257" y="4005497"/>
            <a:ext cx="678075" cy="391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80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800" dirty="0"/>
              <a:t>2020</a:t>
            </a:r>
            <a:endParaRPr lang="LID4096" sz="1800" dirty="0"/>
          </a:p>
        </p:txBody>
      </p:sp>
      <p:sp>
        <p:nvSpPr>
          <p:cNvPr id="12" name="TextBox 51">
            <a:extLst>
              <a:ext uri="{FF2B5EF4-FFF2-40B4-BE49-F238E27FC236}">
                <a16:creationId xmlns:a16="http://schemas.microsoft.com/office/drawing/2014/main" id="{D67CBAD0-F710-71AA-6903-A4F5E296CF18}"/>
              </a:ext>
            </a:extLst>
          </p:cNvPr>
          <p:cNvSpPr txBox="1"/>
          <p:nvPr/>
        </p:nvSpPr>
        <p:spPr>
          <a:xfrm>
            <a:off x="4709201" y="1679683"/>
            <a:ext cx="174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MAIN COMPARE registry, 201 matched pairs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3" name="TextBox 52">
            <a:extLst>
              <a:ext uri="{FF2B5EF4-FFF2-40B4-BE49-F238E27FC236}">
                <a16:creationId xmlns:a16="http://schemas.microsoft.com/office/drawing/2014/main" id="{517E09F4-356E-5399-86C1-E29B0F158309}"/>
              </a:ext>
            </a:extLst>
          </p:cNvPr>
          <p:cNvSpPr txBox="1"/>
          <p:nvPr/>
        </p:nvSpPr>
        <p:spPr>
          <a:xfrm>
            <a:off x="4752479" y="2573216"/>
            <a:ext cx="174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Patient-level pooled analysis, 505 matched pairs from Spain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BC45C115-66A8-341F-B4F4-5D5865F07C67}"/>
              </a:ext>
            </a:extLst>
          </p:cNvPr>
          <p:cNvSpPr txBox="1"/>
          <p:nvPr/>
        </p:nvSpPr>
        <p:spPr>
          <a:xfrm>
            <a:off x="4757332" y="3739774"/>
            <a:ext cx="1745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UK national database, </a:t>
            </a:r>
          </a:p>
          <a:p>
            <a:r>
              <a:rPr lang="en-GB" dirty="0">
                <a:solidFill>
                  <a:schemeClr val="bg1"/>
                </a:solidFill>
              </a:rPr>
              <a:t>11 264 patients</a:t>
            </a:r>
            <a:r>
              <a:rPr lang="de-AT" dirty="0">
                <a:solidFill>
                  <a:schemeClr val="bg1"/>
                </a:solidFill>
              </a:rPr>
              <a:t>*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5" name="TextBox 54">
            <a:extLst>
              <a:ext uri="{FF2B5EF4-FFF2-40B4-BE49-F238E27FC236}">
                <a16:creationId xmlns:a16="http://schemas.microsoft.com/office/drawing/2014/main" id="{CBEFB9E2-6A8A-7FDB-B7D6-59F7EE2D3970}"/>
              </a:ext>
            </a:extLst>
          </p:cNvPr>
          <p:cNvSpPr txBox="1"/>
          <p:nvPr/>
        </p:nvSpPr>
        <p:spPr>
          <a:xfrm>
            <a:off x="4079256" y="4718136"/>
            <a:ext cx="232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*&lt;10% OCT 2012-2014</a:t>
            </a:r>
            <a:endParaRPr lang="LID4096" sz="1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6B2E0-2C3C-26F7-5B75-9D7FA15E985F}"/>
              </a:ext>
            </a:extLst>
          </p:cNvPr>
          <p:cNvSpPr/>
          <p:nvPr/>
        </p:nvSpPr>
        <p:spPr>
          <a:xfrm>
            <a:off x="6556170" y="1679683"/>
            <a:ext cx="2397410" cy="1464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</a:rPr>
              <a:t>OCTOBER trial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(n=1201, 19% LM)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OCT </a:t>
            </a:r>
            <a:r>
              <a:rPr lang="de-AT" dirty="0" err="1">
                <a:solidFill>
                  <a:schemeClr val="tx1"/>
                </a:solidFill>
              </a:rPr>
              <a:t>guidance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reduced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composite</a:t>
            </a:r>
            <a:r>
              <a:rPr lang="de-AT" dirty="0">
                <a:solidFill>
                  <a:schemeClr val="tx1"/>
                </a:solidFill>
              </a:rPr>
              <a:t> MACE</a:t>
            </a:r>
            <a:endParaRPr lang="LID409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82BE05-6331-F02C-C7DD-F1FE11EDCF01}"/>
              </a:ext>
            </a:extLst>
          </p:cNvPr>
          <p:cNvSpPr/>
          <p:nvPr/>
        </p:nvSpPr>
        <p:spPr>
          <a:xfrm>
            <a:off x="6556169" y="3328166"/>
            <a:ext cx="2397410" cy="13349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 dirty="0"/>
          </a:p>
          <a:p>
            <a:pPr algn="ctr"/>
            <a:r>
              <a:rPr lang="de-AT" sz="2400" dirty="0"/>
              <a:t>OPTIMAL trial</a:t>
            </a:r>
          </a:p>
          <a:p>
            <a:pPr algn="ctr"/>
            <a:r>
              <a:rPr lang="en-GB" dirty="0"/>
              <a:t>(n=800, 100% LM)</a:t>
            </a:r>
          </a:p>
          <a:p>
            <a:pPr algn="ctr"/>
            <a:r>
              <a:rPr lang="en-GB" dirty="0"/>
              <a:t>IVUS vs. angiography</a:t>
            </a:r>
          </a:p>
          <a:p>
            <a:pPr algn="ctr"/>
            <a:r>
              <a:rPr lang="de-AT" dirty="0"/>
              <a:t> </a:t>
            </a:r>
            <a:r>
              <a:rPr lang="de-AT" i="1" dirty="0" err="1"/>
              <a:t>completed</a:t>
            </a:r>
            <a:r>
              <a:rPr lang="de-AT" i="1" dirty="0"/>
              <a:t> </a:t>
            </a:r>
            <a:r>
              <a:rPr lang="de-AT" i="1" dirty="0" err="1"/>
              <a:t>recruitment</a:t>
            </a:r>
            <a:endParaRPr lang="de-AT" sz="2400" i="1" dirty="0"/>
          </a:p>
          <a:p>
            <a:pPr algn="ctr"/>
            <a:endParaRPr lang="LID4096" sz="2400" dirty="0"/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F48CF86C-51F9-BE4B-590A-C6608760D4E4}"/>
              </a:ext>
            </a:extLst>
          </p:cNvPr>
          <p:cNvCxnSpPr/>
          <p:nvPr/>
        </p:nvCxnSpPr>
        <p:spPr>
          <a:xfrm>
            <a:off x="3719072" y="0"/>
            <a:ext cx="0" cy="51435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3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33D13B-806C-5FCC-11ED-1E0E07D99EC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1BAEE-5DC9-0FEA-B0EA-A12A730DFEE2}"/>
              </a:ext>
            </a:extLst>
          </p:cNvPr>
          <p:cNvSpPr/>
          <p:nvPr/>
        </p:nvSpPr>
        <p:spPr>
          <a:xfrm>
            <a:off x="0" y="184418"/>
            <a:ext cx="9144000" cy="491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600" dirty="0">
                <a:solidFill>
                  <a:sysClr val="windowText" lastClr="000000"/>
                </a:solidFill>
              </a:rPr>
              <a:t>A </a:t>
            </a:r>
            <a:r>
              <a:rPr lang="de-AT" sz="2600" dirty="0" err="1">
                <a:solidFill>
                  <a:schemeClr val="bg1"/>
                </a:solidFill>
                <a:highlight>
                  <a:srgbClr val="FF4343"/>
                </a:highlight>
              </a:rPr>
              <a:t>practical</a:t>
            </a:r>
            <a:r>
              <a:rPr lang="de-AT" sz="2600" dirty="0">
                <a:solidFill>
                  <a:schemeClr val="bg1"/>
                </a:solidFill>
                <a:highlight>
                  <a:srgbClr val="FF4343"/>
                </a:highlight>
              </a:rPr>
              <a:t> </a:t>
            </a:r>
            <a:r>
              <a:rPr lang="de-AT" sz="2600" dirty="0" err="1">
                <a:solidFill>
                  <a:schemeClr val="bg1"/>
                </a:solidFill>
                <a:highlight>
                  <a:srgbClr val="FF4343"/>
                </a:highlight>
              </a:rPr>
              <a:t>approach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to</a:t>
            </a:r>
            <a:r>
              <a:rPr lang="de-AT" sz="2600" dirty="0">
                <a:solidFill>
                  <a:sysClr val="windowText" lastClr="000000"/>
                </a:solidFill>
              </a:rPr>
              <a:t> IVUS/OCT </a:t>
            </a:r>
            <a:r>
              <a:rPr lang="de-AT" sz="2600" dirty="0" err="1">
                <a:solidFill>
                  <a:sysClr val="windowText" lastClr="000000"/>
                </a:solidFill>
              </a:rPr>
              <a:t>guidance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for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left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main</a:t>
            </a:r>
            <a:r>
              <a:rPr lang="de-AT" sz="2600" dirty="0">
                <a:solidFill>
                  <a:sysClr val="windowText" lastClr="000000"/>
                </a:solidFill>
              </a:rPr>
              <a:t> PCI</a:t>
            </a:r>
            <a:endParaRPr lang="LID4096" sz="2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4AAB5-6B6B-D7C5-D43A-C89D31C64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145" y="819915"/>
            <a:ext cx="4116362" cy="396247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6273CC-9692-7062-C866-A4DF18EFC654}"/>
              </a:ext>
            </a:extLst>
          </p:cNvPr>
          <p:cNvSpPr/>
          <p:nvPr/>
        </p:nvSpPr>
        <p:spPr>
          <a:xfrm>
            <a:off x="5617432" y="2586882"/>
            <a:ext cx="1442552" cy="1256966"/>
          </a:xfrm>
          <a:custGeom>
            <a:avLst/>
            <a:gdLst>
              <a:gd name="connsiteX0" fmla="*/ 0 w 1571625"/>
              <a:gd name="connsiteY0" fmla="*/ 0 h 1391965"/>
              <a:gd name="connsiteX1" fmla="*/ 28575 w 1571625"/>
              <a:gd name="connsiteY1" fmla="*/ 371475 h 1391965"/>
              <a:gd name="connsiteX2" fmla="*/ 85725 w 1571625"/>
              <a:gd name="connsiteY2" fmla="*/ 685800 h 1391965"/>
              <a:gd name="connsiteX3" fmla="*/ 228600 w 1571625"/>
              <a:gd name="connsiteY3" fmla="*/ 971550 h 1391965"/>
              <a:gd name="connsiteX4" fmla="*/ 514350 w 1571625"/>
              <a:gd name="connsiteY4" fmla="*/ 1209675 h 1391965"/>
              <a:gd name="connsiteX5" fmla="*/ 666750 w 1571625"/>
              <a:gd name="connsiteY5" fmla="*/ 1323975 h 1391965"/>
              <a:gd name="connsiteX6" fmla="*/ 904875 w 1571625"/>
              <a:gd name="connsiteY6" fmla="*/ 1381125 h 1391965"/>
              <a:gd name="connsiteX7" fmla="*/ 1571625 w 1571625"/>
              <a:gd name="connsiteY7" fmla="*/ 1104900 h 1391965"/>
              <a:gd name="connsiteX8" fmla="*/ 1571625 w 1571625"/>
              <a:gd name="connsiteY8" fmla="*/ 1104900 h 139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1625" h="1391965">
                <a:moveTo>
                  <a:pt x="0" y="0"/>
                </a:moveTo>
                <a:cubicBezTo>
                  <a:pt x="7143" y="128587"/>
                  <a:pt x="14287" y="257175"/>
                  <a:pt x="28575" y="371475"/>
                </a:cubicBezTo>
                <a:cubicBezTo>
                  <a:pt x="42863" y="485775"/>
                  <a:pt x="52388" y="585788"/>
                  <a:pt x="85725" y="685800"/>
                </a:cubicBezTo>
                <a:cubicBezTo>
                  <a:pt x="119062" y="785812"/>
                  <a:pt x="157163" y="884238"/>
                  <a:pt x="228600" y="971550"/>
                </a:cubicBezTo>
                <a:cubicBezTo>
                  <a:pt x="300038" y="1058863"/>
                  <a:pt x="441325" y="1150938"/>
                  <a:pt x="514350" y="1209675"/>
                </a:cubicBezTo>
                <a:cubicBezTo>
                  <a:pt x="587375" y="1268412"/>
                  <a:pt x="601663" y="1295400"/>
                  <a:pt x="666750" y="1323975"/>
                </a:cubicBezTo>
                <a:cubicBezTo>
                  <a:pt x="731837" y="1352550"/>
                  <a:pt x="754063" y="1417637"/>
                  <a:pt x="904875" y="1381125"/>
                </a:cubicBezTo>
                <a:cubicBezTo>
                  <a:pt x="1055687" y="1344613"/>
                  <a:pt x="1571625" y="1104900"/>
                  <a:pt x="1571625" y="1104900"/>
                </a:cubicBezTo>
                <a:lnTo>
                  <a:pt x="1571625" y="1104900"/>
                </a:lnTo>
              </a:path>
            </a:pathLst>
          </a:custGeom>
          <a:noFill/>
          <a:ln w="1270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75B71C-28DE-DB6A-2B37-EBD6BC7F092B}"/>
              </a:ext>
            </a:extLst>
          </p:cNvPr>
          <p:cNvSpPr/>
          <p:nvPr/>
        </p:nvSpPr>
        <p:spPr>
          <a:xfrm>
            <a:off x="5792089" y="1943094"/>
            <a:ext cx="1736993" cy="920429"/>
          </a:xfrm>
          <a:custGeom>
            <a:avLst/>
            <a:gdLst>
              <a:gd name="connsiteX0" fmla="*/ 0 w 1736993"/>
              <a:gd name="connsiteY0" fmla="*/ 192146 h 1126866"/>
              <a:gd name="connsiteX1" fmla="*/ 416560 w 1736993"/>
              <a:gd name="connsiteY1" fmla="*/ 49906 h 1126866"/>
              <a:gd name="connsiteX2" fmla="*/ 680720 w 1736993"/>
              <a:gd name="connsiteY2" fmla="*/ 9266 h 1126866"/>
              <a:gd name="connsiteX3" fmla="*/ 944880 w 1736993"/>
              <a:gd name="connsiteY3" fmla="*/ 9266 h 1126866"/>
              <a:gd name="connsiteX4" fmla="*/ 1209040 w 1736993"/>
              <a:gd name="connsiteY4" fmla="*/ 110866 h 1126866"/>
              <a:gd name="connsiteX5" fmla="*/ 1432560 w 1736993"/>
              <a:gd name="connsiteY5" fmla="*/ 253106 h 1126866"/>
              <a:gd name="connsiteX6" fmla="*/ 1595120 w 1736993"/>
              <a:gd name="connsiteY6" fmla="*/ 496946 h 1126866"/>
              <a:gd name="connsiteX7" fmla="*/ 1727200 w 1736993"/>
              <a:gd name="connsiteY7" fmla="*/ 791586 h 1126866"/>
              <a:gd name="connsiteX8" fmla="*/ 1717040 w 1736993"/>
              <a:gd name="connsiteY8" fmla="*/ 1126866 h 11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993" h="1126866">
                <a:moveTo>
                  <a:pt x="0" y="192146"/>
                </a:moveTo>
                <a:cubicBezTo>
                  <a:pt x="151553" y="136266"/>
                  <a:pt x="303107" y="80386"/>
                  <a:pt x="416560" y="49906"/>
                </a:cubicBezTo>
                <a:cubicBezTo>
                  <a:pt x="530013" y="19426"/>
                  <a:pt x="592667" y="16039"/>
                  <a:pt x="680720" y="9266"/>
                </a:cubicBezTo>
                <a:cubicBezTo>
                  <a:pt x="768773" y="2493"/>
                  <a:pt x="856827" y="-7667"/>
                  <a:pt x="944880" y="9266"/>
                </a:cubicBezTo>
                <a:cubicBezTo>
                  <a:pt x="1032933" y="26199"/>
                  <a:pt x="1127760" y="70226"/>
                  <a:pt x="1209040" y="110866"/>
                </a:cubicBezTo>
                <a:cubicBezTo>
                  <a:pt x="1290320" y="151506"/>
                  <a:pt x="1368213" y="188759"/>
                  <a:pt x="1432560" y="253106"/>
                </a:cubicBezTo>
                <a:cubicBezTo>
                  <a:pt x="1496907" y="317453"/>
                  <a:pt x="1546013" y="407199"/>
                  <a:pt x="1595120" y="496946"/>
                </a:cubicBezTo>
                <a:cubicBezTo>
                  <a:pt x="1644227" y="586693"/>
                  <a:pt x="1706880" y="686599"/>
                  <a:pt x="1727200" y="791586"/>
                </a:cubicBezTo>
                <a:cubicBezTo>
                  <a:pt x="1747520" y="896573"/>
                  <a:pt x="1732280" y="1011719"/>
                  <a:pt x="1717040" y="1126866"/>
                </a:cubicBezTo>
              </a:path>
            </a:pathLst>
          </a:custGeom>
          <a:noFill/>
          <a:ln w="1270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489AA70-C20F-0CCD-BF0F-85A013EDCBAC}"/>
              </a:ext>
            </a:extLst>
          </p:cNvPr>
          <p:cNvSpPr/>
          <p:nvPr/>
        </p:nvSpPr>
        <p:spPr>
          <a:xfrm rot="17841516">
            <a:off x="6642295" y="3269747"/>
            <a:ext cx="426720" cy="239324"/>
          </a:xfrm>
          <a:custGeom>
            <a:avLst/>
            <a:gdLst>
              <a:gd name="connsiteX0" fmla="*/ 0 w 426720"/>
              <a:gd name="connsiteY0" fmla="*/ 0 h 239324"/>
              <a:gd name="connsiteX1" fmla="*/ 345440 w 426720"/>
              <a:gd name="connsiteY1" fmla="*/ 223520 h 239324"/>
              <a:gd name="connsiteX2" fmla="*/ 426720 w 426720"/>
              <a:gd name="connsiteY2" fmla="*/ 203200 h 2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239324">
                <a:moveTo>
                  <a:pt x="0" y="0"/>
                </a:moveTo>
                <a:cubicBezTo>
                  <a:pt x="137160" y="94826"/>
                  <a:pt x="274320" y="189653"/>
                  <a:pt x="345440" y="223520"/>
                </a:cubicBezTo>
                <a:cubicBezTo>
                  <a:pt x="416560" y="257387"/>
                  <a:pt x="421640" y="230293"/>
                  <a:pt x="426720" y="203200"/>
                </a:cubicBezTo>
              </a:path>
            </a:pathLst>
          </a:custGeom>
          <a:noFill/>
          <a:ln w="1270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F8A889A-5ED1-A804-D496-3A0F488A9D84}"/>
              </a:ext>
            </a:extLst>
          </p:cNvPr>
          <p:cNvSpPr/>
          <p:nvPr/>
        </p:nvSpPr>
        <p:spPr>
          <a:xfrm rot="19891347">
            <a:off x="6164565" y="2714912"/>
            <a:ext cx="426720" cy="239324"/>
          </a:xfrm>
          <a:custGeom>
            <a:avLst/>
            <a:gdLst>
              <a:gd name="connsiteX0" fmla="*/ 0 w 426720"/>
              <a:gd name="connsiteY0" fmla="*/ 0 h 239324"/>
              <a:gd name="connsiteX1" fmla="*/ 345440 w 426720"/>
              <a:gd name="connsiteY1" fmla="*/ 223520 h 239324"/>
              <a:gd name="connsiteX2" fmla="*/ 426720 w 426720"/>
              <a:gd name="connsiteY2" fmla="*/ 203200 h 2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239324">
                <a:moveTo>
                  <a:pt x="0" y="0"/>
                </a:moveTo>
                <a:cubicBezTo>
                  <a:pt x="137160" y="94826"/>
                  <a:pt x="274320" y="189653"/>
                  <a:pt x="345440" y="223520"/>
                </a:cubicBezTo>
                <a:cubicBezTo>
                  <a:pt x="416560" y="257387"/>
                  <a:pt x="421640" y="230293"/>
                  <a:pt x="426720" y="203200"/>
                </a:cubicBezTo>
              </a:path>
            </a:pathLst>
          </a:custGeom>
          <a:noFill/>
          <a:ln w="1270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1E5EFD-9D0A-9D1A-8A07-CEB7FD9E6EE2}"/>
              </a:ext>
            </a:extLst>
          </p:cNvPr>
          <p:cNvSpPr/>
          <p:nvPr/>
        </p:nvSpPr>
        <p:spPr>
          <a:xfrm rot="7355917">
            <a:off x="6508454" y="2955923"/>
            <a:ext cx="426720" cy="239324"/>
          </a:xfrm>
          <a:custGeom>
            <a:avLst/>
            <a:gdLst>
              <a:gd name="connsiteX0" fmla="*/ 0 w 426720"/>
              <a:gd name="connsiteY0" fmla="*/ 0 h 239324"/>
              <a:gd name="connsiteX1" fmla="*/ 345440 w 426720"/>
              <a:gd name="connsiteY1" fmla="*/ 223520 h 239324"/>
              <a:gd name="connsiteX2" fmla="*/ 426720 w 426720"/>
              <a:gd name="connsiteY2" fmla="*/ 203200 h 23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239324">
                <a:moveTo>
                  <a:pt x="0" y="0"/>
                </a:moveTo>
                <a:cubicBezTo>
                  <a:pt x="137160" y="94826"/>
                  <a:pt x="274320" y="189653"/>
                  <a:pt x="345440" y="223520"/>
                </a:cubicBezTo>
                <a:cubicBezTo>
                  <a:pt x="416560" y="257387"/>
                  <a:pt x="421640" y="230293"/>
                  <a:pt x="426720" y="203200"/>
                </a:cubicBezTo>
              </a:path>
            </a:pathLst>
          </a:custGeom>
          <a:noFill/>
          <a:ln w="1270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54056-6AB7-78E4-BD82-AC94FD20C93C}"/>
              </a:ext>
            </a:extLst>
          </p:cNvPr>
          <p:cNvSpPr/>
          <p:nvPr/>
        </p:nvSpPr>
        <p:spPr>
          <a:xfrm>
            <a:off x="323978" y="1634208"/>
            <a:ext cx="3808602" cy="1364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apposed stent struts on the left main vessel wall</a:t>
            </a:r>
            <a:endParaRPr kumimoji="0" lang="LID4096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D29720-0A63-205C-3BE1-4E18D2320C46}"/>
              </a:ext>
            </a:extLst>
          </p:cNvPr>
          <p:cNvSpPr/>
          <p:nvPr/>
        </p:nvSpPr>
        <p:spPr>
          <a:xfrm>
            <a:off x="323978" y="3241615"/>
            <a:ext cx="3808602" cy="872455"/>
          </a:xfrm>
          <a:prstGeom prst="rect">
            <a:avLst/>
          </a:prstGeom>
          <a:solidFill>
            <a:srgbClr val="FF434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Distorted stent struts in the left main lumen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7023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8837D3-1BB8-F818-CE63-9A8A85E0EB1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4209D-256E-D74A-74B2-C84E1AE95240}"/>
              </a:ext>
            </a:extLst>
          </p:cNvPr>
          <p:cNvSpPr/>
          <p:nvPr/>
        </p:nvSpPr>
        <p:spPr>
          <a:xfrm>
            <a:off x="0" y="184418"/>
            <a:ext cx="9144000" cy="491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600" dirty="0">
                <a:solidFill>
                  <a:sysClr val="windowText" lastClr="000000"/>
                </a:solidFill>
              </a:rPr>
              <a:t>A </a:t>
            </a:r>
            <a:r>
              <a:rPr lang="de-AT" sz="2600" dirty="0" err="1">
                <a:solidFill>
                  <a:schemeClr val="tx1"/>
                </a:solidFill>
                <a:highlight>
                  <a:srgbClr val="FFE07D"/>
                </a:highlight>
              </a:rPr>
              <a:t>standardized</a:t>
            </a:r>
            <a:r>
              <a:rPr lang="de-AT" sz="2600" dirty="0">
                <a:solidFill>
                  <a:schemeClr val="tx1"/>
                </a:solidFill>
                <a:highlight>
                  <a:srgbClr val="FFE07D"/>
                </a:highlight>
              </a:rPr>
              <a:t> </a:t>
            </a:r>
            <a:r>
              <a:rPr lang="de-AT" sz="2600" dirty="0" err="1">
                <a:solidFill>
                  <a:schemeClr val="tx1"/>
                </a:solidFill>
                <a:highlight>
                  <a:srgbClr val="FFE07D"/>
                </a:highlight>
              </a:rPr>
              <a:t>approach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to</a:t>
            </a:r>
            <a:r>
              <a:rPr lang="de-AT" sz="2600" dirty="0">
                <a:solidFill>
                  <a:sysClr val="windowText" lastClr="000000"/>
                </a:solidFill>
              </a:rPr>
              <a:t> IVUS/OCT </a:t>
            </a:r>
            <a:r>
              <a:rPr lang="de-AT" sz="2600" dirty="0" err="1">
                <a:solidFill>
                  <a:sysClr val="windowText" lastClr="000000"/>
                </a:solidFill>
              </a:rPr>
              <a:t>guidance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for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left</a:t>
            </a:r>
            <a:r>
              <a:rPr lang="de-AT" sz="2600" dirty="0">
                <a:solidFill>
                  <a:sysClr val="windowText" lastClr="000000"/>
                </a:solidFill>
              </a:rPr>
              <a:t> </a:t>
            </a:r>
            <a:r>
              <a:rPr lang="de-AT" sz="2600" dirty="0" err="1">
                <a:solidFill>
                  <a:sysClr val="windowText" lastClr="000000"/>
                </a:solidFill>
              </a:rPr>
              <a:t>main</a:t>
            </a:r>
            <a:r>
              <a:rPr lang="de-AT" sz="2600" dirty="0">
                <a:solidFill>
                  <a:sysClr val="windowText" lastClr="000000"/>
                </a:solidFill>
              </a:rPr>
              <a:t> PCI</a:t>
            </a:r>
            <a:endParaRPr lang="LID4096" sz="2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E1D3A30-BDA4-7609-FCCF-9DB71FD6F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" t="10656" r="5036" b="4891"/>
          <a:stretch/>
        </p:blipFill>
        <p:spPr>
          <a:xfrm>
            <a:off x="4171310" y="925297"/>
            <a:ext cx="4779470" cy="3691521"/>
          </a:xfrm>
          <a:prstGeom prst="rect">
            <a:avLst/>
          </a:prstGeom>
          <a:ln w="76200">
            <a:noFill/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49CF3A15-27EF-84CF-093E-4BC35D96F644}"/>
              </a:ext>
            </a:extLst>
          </p:cNvPr>
          <p:cNvSpPr txBox="1"/>
          <p:nvPr/>
        </p:nvSpPr>
        <p:spPr>
          <a:xfrm>
            <a:off x="6180685" y="4574352"/>
            <a:ext cx="2850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EuroIntervention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 2020 Jun 25;16(3):210-217.</a:t>
            </a:r>
            <a:endParaRPr kumimoji="0" lang="LID4096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E9FA38B-52B3-4843-6570-AFF58DC33473}"/>
              </a:ext>
            </a:extLst>
          </p:cNvPr>
          <p:cNvSpPr txBox="1"/>
          <p:nvPr/>
        </p:nvSpPr>
        <p:spPr>
          <a:xfrm>
            <a:off x="207469" y="1591837"/>
            <a:ext cx="3773342" cy="25436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/>
              <a:t>Having predefined IVUS-based optimization criteria is associated with improved outcomes </a:t>
            </a:r>
            <a:endParaRPr lang="LID4096" sz="3200" dirty="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51328C3A-E0B3-ADE8-77E1-0047CB8FEFE6}"/>
              </a:ext>
            </a:extLst>
          </p:cNvPr>
          <p:cNvSpPr/>
          <p:nvPr/>
        </p:nvSpPr>
        <p:spPr>
          <a:xfrm>
            <a:off x="5956568" y="1192267"/>
            <a:ext cx="468725" cy="399570"/>
          </a:xfrm>
          <a:prstGeom prst="ellipse">
            <a:avLst/>
          </a:prstGeom>
          <a:solidFill>
            <a:srgbClr val="3315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1</a:t>
            </a:r>
            <a:endParaRPr lang="LID4096" dirty="0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D484758-507F-79EC-662E-2C5D17D3ADBA}"/>
              </a:ext>
            </a:extLst>
          </p:cNvPr>
          <p:cNvSpPr/>
          <p:nvPr/>
        </p:nvSpPr>
        <p:spPr>
          <a:xfrm>
            <a:off x="4804445" y="1192267"/>
            <a:ext cx="468725" cy="399570"/>
          </a:xfrm>
          <a:prstGeom prst="ellipse">
            <a:avLst/>
          </a:prstGeom>
          <a:solidFill>
            <a:srgbClr val="3315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2</a:t>
            </a:r>
            <a:endParaRPr lang="LID4096" dirty="0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2812F926-B745-3E66-DE24-7A0274712267}"/>
              </a:ext>
            </a:extLst>
          </p:cNvPr>
          <p:cNvSpPr/>
          <p:nvPr/>
        </p:nvSpPr>
        <p:spPr>
          <a:xfrm>
            <a:off x="7630407" y="1192267"/>
            <a:ext cx="468725" cy="399570"/>
          </a:xfrm>
          <a:prstGeom prst="ellipse">
            <a:avLst/>
          </a:prstGeom>
          <a:solidFill>
            <a:srgbClr val="3315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3</a:t>
            </a:r>
            <a:endParaRPr lang="LID4096" dirty="0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FA2831AA-F35D-B227-4A02-D26E6059F382}"/>
              </a:ext>
            </a:extLst>
          </p:cNvPr>
          <p:cNvSpPr/>
          <p:nvPr/>
        </p:nvSpPr>
        <p:spPr>
          <a:xfrm>
            <a:off x="4545588" y="3817646"/>
            <a:ext cx="468725" cy="399570"/>
          </a:xfrm>
          <a:prstGeom prst="ellipse">
            <a:avLst/>
          </a:prstGeom>
          <a:solidFill>
            <a:srgbClr val="FF43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/>
              <a:t>4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86417319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1DC96A9266445BBE18FD182ECDC22" ma:contentTypeVersion="15" ma:contentTypeDescription="Crée un document." ma:contentTypeScope="" ma:versionID="f8b7bb916b640aa6401c620ba298da56">
  <xsd:schema xmlns:xsd="http://www.w3.org/2001/XMLSchema" xmlns:xs="http://www.w3.org/2001/XMLSchema" xmlns:p="http://schemas.microsoft.com/office/2006/metadata/properties" xmlns:ns2="363ba6de-2beb-44b8-9768-cff86b768544" xmlns:ns3="4567f2f6-700b-4154-be21-02a9e94eb54e" targetNamespace="http://schemas.microsoft.com/office/2006/metadata/properties" ma:root="true" ma:fieldsID="e22f137926fe3fabfd6146d0d596fa8c" ns2:_="" ns3:_="">
    <xsd:import namespace="363ba6de-2beb-44b8-9768-cff86b768544"/>
    <xsd:import namespace="4567f2f6-700b-4154-be21-02a9e94eb5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ba6de-2beb-44b8-9768-cff86b768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8627573c-4c95-43af-8e79-5a7254831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7f2f6-700b-4154-be21-02a9e94eb54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34a41e-4420-47a8-aba6-557b694611ac}" ma:internalName="TaxCatchAll" ma:showField="CatchAllData" ma:web="4567f2f6-700b-4154-be21-02a9e94eb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67f2f6-700b-4154-be21-02a9e94eb54e" xsi:nil="true"/>
    <lcf76f155ced4ddcb4097134ff3c332f xmlns="363ba6de-2beb-44b8-9768-cff86b7685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7B53E0-2C7D-41D7-B982-95A09A6A70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3C51F3-224B-4366-BA17-A5B3E4F0D9D4}"/>
</file>

<file path=customXml/itemProps3.xml><?xml version="1.0" encoding="utf-8"?>
<ds:datastoreItem xmlns:ds="http://schemas.openxmlformats.org/officeDocument/2006/customXml" ds:itemID="{C9E9F4FD-3373-46F3-87C8-F6667322F800}">
  <ds:schemaRefs>
    <ds:schemaRef ds:uri="4567f2f6-700b-4154-be21-02a9e94eb54e"/>
    <ds:schemaRef ds:uri="9b6bde37-af8e-4faf-b0fa-3bc8dfb55e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166</Words>
  <Application>Microsoft Macintosh PowerPoint</Application>
  <PresentationFormat>Affichage à l'écran (16:9)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BASIC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</dc:creator>
  <cp:lastModifiedBy>Mouna BOUCHIKHI</cp:lastModifiedBy>
  <cp:revision>4</cp:revision>
  <dcterms:created xsi:type="dcterms:W3CDTF">2015-11-16T08:25:35Z</dcterms:created>
  <dcterms:modified xsi:type="dcterms:W3CDTF">2024-07-01T12:21:57Z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0x010100B8C1DC96A9266445BBE18FD182ECDC22</vt:lpwstr>
  </property>
  <property fmtid="{D5CDD505-2E9C-101B-9397-08002B2CF9AE}" pid="3" name="Order">
    <vt:r8>3893600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